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6" r:id="rId4"/>
  </p:sldMasterIdLst>
  <p:notesMasterIdLst>
    <p:notesMasterId r:id="rId43"/>
  </p:notesMasterIdLst>
  <p:sldIdLst>
    <p:sldId id="256" r:id="rId5"/>
    <p:sldId id="257" r:id="rId6"/>
    <p:sldId id="348" r:id="rId7"/>
    <p:sldId id="358" r:id="rId8"/>
    <p:sldId id="391" r:id="rId9"/>
    <p:sldId id="367" r:id="rId10"/>
    <p:sldId id="368" r:id="rId11"/>
    <p:sldId id="390" r:id="rId12"/>
    <p:sldId id="369" r:id="rId13"/>
    <p:sldId id="392" r:id="rId14"/>
    <p:sldId id="360" r:id="rId15"/>
    <p:sldId id="361" r:id="rId16"/>
    <p:sldId id="370" r:id="rId17"/>
    <p:sldId id="363" r:id="rId18"/>
    <p:sldId id="393" r:id="rId19"/>
    <p:sldId id="365" r:id="rId20"/>
    <p:sldId id="371" r:id="rId21"/>
    <p:sldId id="372" r:id="rId22"/>
    <p:sldId id="373" r:id="rId23"/>
    <p:sldId id="387" r:id="rId24"/>
    <p:sldId id="374" r:id="rId25"/>
    <p:sldId id="389" r:id="rId26"/>
    <p:sldId id="375" r:id="rId27"/>
    <p:sldId id="376" r:id="rId28"/>
    <p:sldId id="386" r:id="rId29"/>
    <p:sldId id="394" r:id="rId30"/>
    <p:sldId id="380" r:id="rId31"/>
    <p:sldId id="381" r:id="rId32"/>
    <p:sldId id="388" r:id="rId33"/>
    <p:sldId id="384" r:id="rId34"/>
    <p:sldId id="382" r:id="rId35"/>
    <p:sldId id="395" r:id="rId36"/>
    <p:sldId id="399" r:id="rId37"/>
    <p:sldId id="335" r:id="rId38"/>
    <p:sldId id="396" r:id="rId39"/>
    <p:sldId id="397" r:id="rId40"/>
    <p:sldId id="398" r:id="rId41"/>
    <p:sldId id="25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cky Taylor" initials="BT" lastIdx="2" clrIdx="0">
    <p:extLst>
      <p:ext uri="{19B8F6BF-5375-455C-9EA6-DF929625EA0E}">
        <p15:presenceInfo xmlns:p15="http://schemas.microsoft.com/office/powerpoint/2012/main" userId="S::btaylor@gacities.com::a9279d5f-e53c-49cd-917f-727658b90114" providerId="AD"/>
      </p:ext>
    </p:extLst>
  </p:cmAuthor>
  <p:cmAuthor id="2" name="Holger Loewendorf" initials="HL" lastIdx="1" clrIdx="1">
    <p:extLst>
      <p:ext uri="{19B8F6BF-5375-455C-9EA6-DF929625EA0E}">
        <p15:presenceInfo xmlns:p15="http://schemas.microsoft.com/office/powerpoint/2012/main" userId="S::hloewendorf@gacities.com::c66df849-270f-4c76-9a22-1a1daa3da7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84"/>
    <p:restoredTop sz="95775"/>
  </p:normalViewPr>
  <p:slideViewPr>
    <p:cSldViewPr snapToGrid="0" snapToObjects="1">
      <p:cViewPr varScale="1">
        <p:scale>
          <a:sx n="114" d="100"/>
          <a:sy n="114" d="100"/>
        </p:scale>
        <p:origin x="43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66C4B1-0A0F-4A15-B93D-A5AA6ACB7287}" type="datetimeFigureOut">
              <a:rPr lang="en-US" smtClean="0"/>
              <a:t>5/19/2021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FE0F79-9B89-462E-8D2F-4EC49BF011B2}" type="slidenum">
              <a:rPr lang="en-US" smtClean="0"/>
              <a:t>‹#›</a:t>
            </a:fld>
            <a:endParaRPr lang="en-US" dirty="0"/>
          </a:p>
        </p:txBody>
      </p:sp>
    </p:spTree>
    <p:extLst>
      <p:ext uri="{BB962C8B-B14F-4D97-AF65-F5344CB8AC3E}">
        <p14:creationId xmlns:p14="http://schemas.microsoft.com/office/powerpoint/2010/main" val="1091816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E2549-D07F-3D4F-810C-45699F20C7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BD0B5B-83B5-3F4C-80BB-91E2C667B6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581675-D4D7-C14F-9BC0-84919623A123}"/>
              </a:ext>
            </a:extLst>
          </p:cNvPr>
          <p:cNvSpPr>
            <a:spLocks noGrp="1"/>
          </p:cNvSpPr>
          <p:nvPr>
            <p:ph type="dt" sz="half" idx="10"/>
          </p:nvPr>
        </p:nvSpPr>
        <p:spPr/>
        <p:txBody>
          <a:bodyPr/>
          <a:lstStyle/>
          <a:p>
            <a:fld id="{B61BEF0D-F0BB-DE4B-95CE-6DB70DBA9567}" type="datetimeFigureOut">
              <a:rPr lang="en-US" smtClean="0"/>
              <a:pPr/>
              <a:t>5/19/2021</a:t>
            </a:fld>
            <a:endParaRPr lang="en-US" dirty="0"/>
          </a:p>
        </p:txBody>
      </p:sp>
      <p:sp>
        <p:nvSpPr>
          <p:cNvPr id="5" name="Footer Placeholder 4">
            <a:extLst>
              <a:ext uri="{FF2B5EF4-FFF2-40B4-BE49-F238E27FC236}">
                <a16:creationId xmlns:a16="http://schemas.microsoft.com/office/drawing/2014/main" id="{0DF08BA6-5FF0-B842-AAD8-C7EFD3E0291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A6E112E-C605-0A41-8999-396591C62CE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3148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287D5-318D-9140-9FC5-D912293AF5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7C3D28-C924-F240-8447-816F33EA1F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00BD25-1ABE-054D-AF00-7996B321453E}"/>
              </a:ext>
            </a:extLst>
          </p:cNvPr>
          <p:cNvSpPr>
            <a:spLocks noGrp="1"/>
          </p:cNvSpPr>
          <p:nvPr>
            <p:ph type="dt" sz="half" idx="10"/>
          </p:nvPr>
        </p:nvSpPr>
        <p:spPr/>
        <p:txBody>
          <a:bodyPr/>
          <a:lstStyle/>
          <a:p>
            <a:fld id="{B61BEF0D-F0BB-DE4B-95CE-6DB70DBA9567}" type="datetimeFigureOut">
              <a:rPr lang="en-US" smtClean="0"/>
              <a:pPr/>
              <a:t>5/19/2021</a:t>
            </a:fld>
            <a:endParaRPr lang="en-US" dirty="0"/>
          </a:p>
        </p:txBody>
      </p:sp>
      <p:sp>
        <p:nvSpPr>
          <p:cNvPr id="5" name="Footer Placeholder 4">
            <a:extLst>
              <a:ext uri="{FF2B5EF4-FFF2-40B4-BE49-F238E27FC236}">
                <a16:creationId xmlns:a16="http://schemas.microsoft.com/office/drawing/2014/main" id="{B798619D-1730-7F4C-8B72-7F6688E8E5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12B042-68C6-2844-9A3A-5210F3955AC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0748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14CEB8-8833-6E41-A755-6CFF56D770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3C2427-851B-EE46-B02F-68862DC641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6A354D-06FB-F24B-8A4E-3B1E5BE6C200}"/>
              </a:ext>
            </a:extLst>
          </p:cNvPr>
          <p:cNvSpPr>
            <a:spLocks noGrp="1"/>
          </p:cNvSpPr>
          <p:nvPr>
            <p:ph type="dt" sz="half" idx="10"/>
          </p:nvPr>
        </p:nvSpPr>
        <p:spPr/>
        <p:txBody>
          <a:bodyPr/>
          <a:lstStyle/>
          <a:p>
            <a:fld id="{B61BEF0D-F0BB-DE4B-95CE-6DB70DBA9567}" type="datetimeFigureOut">
              <a:rPr lang="en-US" smtClean="0"/>
              <a:pPr/>
              <a:t>5/19/2021</a:t>
            </a:fld>
            <a:endParaRPr lang="en-US" dirty="0"/>
          </a:p>
        </p:txBody>
      </p:sp>
      <p:sp>
        <p:nvSpPr>
          <p:cNvPr id="5" name="Footer Placeholder 4">
            <a:extLst>
              <a:ext uri="{FF2B5EF4-FFF2-40B4-BE49-F238E27FC236}">
                <a16:creationId xmlns:a16="http://schemas.microsoft.com/office/drawing/2014/main" id="{F066ABC2-DFFF-6448-B14D-3639A82E8F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6DA207-2DF9-7548-88A0-7C604B3921B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37916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9B1D0-D007-FB44-B733-16EEA2D86A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08601F-875C-9742-9F11-1DB1366BF2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AEEA1-068F-E248-B12B-33BBF38CA85D}"/>
              </a:ext>
            </a:extLst>
          </p:cNvPr>
          <p:cNvSpPr>
            <a:spLocks noGrp="1"/>
          </p:cNvSpPr>
          <p:nvPr>
            <p:ph type="dt" sz="half" idx="10"/>
          </p:nvPr>
        </p:nvSpPr>
        <p:spPr/>
        <p:txBody>
          <a:bodyPr/>
          <a:lstStyle/>
          <a:p>
            <a:fld id="{B61BEF0D-F0BB-DE4B-95CE-6DB70DBA9567}" type="datetimeFigureOut">
              <a:rPr lang="en-US" smtClean="0"/>
              <a:pPr/>
              <a:t>5/19/2021</a:t>
            </a:fld>
            <a:endParaRPr lang="en-US" dirty="0"/>
          </a:p>
        </p:txBody>
      </p:sp>
      <p:sp>
        <p:nvSpPr>
          <p:cNvPr id="5" name="Footer Placeholder 4">
            <a:extLst>
              <a:ext uri="{FF2B5EF4-FFF2-40B4-BE49-F238E27FC236}">
                <a16:creationId xmlns:a16="http://schemas.microsoft.com/office/drawing/2014/main" id="{3BCFBFF2-CACE-AF45-A78A-6F6111F550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8AE042F-7BDE-8144-B25F-99B38EA0113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5263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9BF55-BF4C-274C-8A52-C703576E2D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35A284-8CA2-7640-92B4-799A6EFF60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EAA6D4-8F33-CF4E-AC40-96E1FF62EABF}"/>
              </a:ext>
            </a:extLst>
          </p:cNvPr>
          <p:cNvSpPr>
            <a:spLocks noGrp="1"/>
          </p:cNvSpPr>
          <p:nvPr>
            <p:ph type="dt" sz="half" idx="10"/>
          </p:nvPr>
        </p:nvSpPr>
        <p:spPr/>
        <p:txBody>
          <a:bodyPr/>
          <a:lstStyle/>
          <a:p>
            <a:fld id="{B61BEF0D-F0BB-DE4B-95CE-6DB70DBA9567}" type="datetimeFigureOut">
              <a:rPr lang="en-US" smtClean="0"/>
              <a:pPr/>
              <a:t>5/19/2021</a:t>
            </a:fld>
            <a:endParaRPr lang="en-US" dirty="0"/>
          </a:p>
        </p:txBody>
      </p:sp>
      <p:sp>
        <p:nvSpPr>
          <p:cNvPr id="5" name="Footer Placeholder 4">
            <a:extLst>
              <a:ext uri="{FF2B5EF4-FFF2-40B4-BE49-F238E27FC236}">
                <a16:creationId xmlns:a16="http://schemas.microsoft.com/office/drawing/2014/main" id="{BD0FA7A2-9978-6E45-B9E9-5880AF0F2A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76C18BD-9967-934B-B5AE-2E76CEBFBD9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2521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0451B-6815-B747-AD7C-1C92BEB2E8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315E48-554F-DE4F-815B-4901E480CB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316AF8-523A-374D-8676-FA03BFA9C4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CFC9A3-4166-4F45-9977-E7A6296511B1}"/>
              </a:ext>
            </a:extLst>
          </p:cNvPr>
          <p:cNvSpPr>
            <a:spLocks noGrp="1"/>
          </p:cNvSpPr>
          <p:nvPr>
            <p:ph type="dt" sz="half" idx="10"/>
          </p:nvPr>
        </p:nvSpPr>
        <p:spPr/>
        <p:txBody>
          <a:bodyPr/>
          <a:lstStyle/>
          <a:p>
            <a:fld id="{B61BEF0D-F0BB-DE4B-95CE-6DB70DBA9567}" type="datetimeFigureOut">
              <a:rPr lang="en-US" smtClean="0"/>
              <a:pPr/>
              <a:t>5/19/2021</a:t>
            </a:fld>
            <a:endParaRPr lang="en-US" dirty="0"/>
          </a:p>
        </p:txBody>
      </p:sp>
      <p:sp>
        <p:nvSpPr>
          <p:cNvPr id="6" name="Footer Placeholder 5">
            <a:extLst>
              <a:ext uri="{FF2B5EF4-FFF2-40B4-BE49-F238E27FC236}">
                <a16:creationId xmlns:a16="http://schemas.microsoft.com/office/drawing/2014/main" id="{0CC4C4EE-4280-F040-8375-4525A8F9FFC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E5D1E5-C40E-9A4D-8D38-D4B2164B6F1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4191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FAB73-623A-6843-904E-C1D3A619CC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66CA76-334C-7E4D-80D4-FFABF78CD0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1266A9-20E9-E241-9BA5-4AC845A9E4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17E81A-CA99-574A-9BB0-7A121B5CE2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1A783F-9BF0-9B4D-A95F-5BFDB72967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B280A4-2C18-D044-B926-28D5D3D438EC}"/>
              </a:ext>
            </a:extLst>
          </p:cNvPr>
          <p:cNvSpPr>
            <a:spLocks noGrp="1"/>
          </p:cNvSpPr>
          <p:nvPr>
            <p:ph type="dt" sz="half" idx="10"/>
          </p:nvPr>
        </p:nvSpPr>
        <p:spPr/>
        <p:txBody>
          <a:bodyPr/>
          <a:lstStyle/>
          <a:p>
            <a:fld id="{B61BEF0D-F0BB-DE4B-95CE-6DB70DBA9567}" type="datetimeFigureOut">
              <a:rPr lang="en-US" smtClean="0"/>
              <a:pPr/>
              <a:t>5/19/2021</a:t>
            </a:fld>
            <a:endParaRPr lang="en-US" dirty="0"/>
          </a:p>
        </p:txBody>
      </p:sp>
      <p:sp>
        <p:nvSpPr>
          <p:cNvPr id="8" name="Footer Placeholder 7">
            <a:extLst>
              <a:ext uri="{FF2B5EF4-FFF2-40B4-BE49-F238E27FC236}">
                <a16:creationId xmlns:a16="http://schemas.microsoft.com/office/drawing/2014/main" id="{65A4D8E9-CF54-D54D-91AD-158E7F45D73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275DB40-361D-1045-8DEC-F27DA600A7A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7344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0C47D-2D79-0A4E-B04C-E574DB2788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7D55CC-0FD2-2F48-9A9A-EDF461336CB4}"/>
              </a:ext>
            </a:extLst>
          </p:cNvPr>
          <p:cNvSpPr>
            <a:spLocks noGrp="1"/>
          </p:cNvSpPr>
          <p:nvPr>
            <p:ph type="dt" sz="half" idx="10"/>
          </p:nvPr>
        </p:nvSpPr>
        <p:spPr/>
        <p:txBody>
          <a:bodyPr/>
          <a:lstStyle/>
          <a:p>
            <a:fld id="{B61BEF0D-F0BB-DE4B-95CE-6DB70DBA9567}" type="datetimeFigureOut">
              <a:rPr lang="en-US" smtClean="0"/>
              <a:pPr/>
              <a:t>5/19/2021</a:t>
            </a:fld>
            <a:endParaRPr lang="en-US" dirty="0"/>
          </a:p>
        </p:txBody>
      </p:sp>
      <p:sp>
        <p:nvSpPr>
          <p:cNvPr id="4" name="Footer Placeholder 3">
            <a:extLst>
              <a:ext uri="{FF2B5EF4-FFF2-40B4-BE49-F238E27FC236}">
                <a16:creationId xmlns:a16="http://schemas.microsoft.com/office/drawing/2014/main" id="{095BFF01-C274-9949-BEAD-D257C364139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A6B5F90-0B05-AB4A-8635-C56B43BB765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4516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1FDA55-F3C2-6A4C-B78B-9C2EBA9AFF3D}"/>
              </a:ext>
            </a:extLst>
          </p:cNvPr>
          <p:cNvSpPr>
            <a:spLocks noGrp="1"/>
          </p:cNvSpPr>
          <p:nvPr>
            <p:ph type="dt" sz="half" idx="10"/>
          </p:nvPr>
        </p:nvSpPr>
        <p:spPr/>
        <p:txBody>
          <a:bodyPr/>
          <a:lstStyle/>
          <a:p>
            <a:fld id="{B61BEF0D-F0BB-DE4B-95CE-6DB70DBA9567}" type="datetimeFigureOut">
              <a:rPr lang="en-US" smtClean="0"/>
              <a:pPr/>
              <a:t>5/19/2021</a:t>
            </a:fld>
            <a:endParaRPr lang="en-US" dirty="0"/>
          </a:p>
        </p:txBody>
      </p:sp>
      <p:sp>
        <p:nvSpPr>
          <p:cNvPr id="3" name="Footer Placeholder 2">
            <a:extLst>
              <a:ext uri="{FF2B5EF4-FFF2-40B4-BE49-F238E27FC236}">
                <a16:creationId xmlns:a16="http://schemas.microsoft.com/office/drawing/2014/main" id="{B04B3D29-2BF7-C947-96F7-72B6A4AF12D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D1D76B3-22ED-DE40-B976-A8826B5B473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4129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1493C-CBD0-F946-B025-03A02FC5BF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E35B3C-6CFE-3F4D-92C5-AF559C3598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7EC444-9E63-EB48-84AE-3FBF5580F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6CC5A1-774C-AB4A-8DC5-F97206AB77BB}"/>
              </a:ext>
            </a:extLst>
          </p:cNvPr>
          <p:cNvSpPr>
            <a:spLocks noGrp="1"/>
          </p:cNvSpPr>
          <p:nvPr>
            <p:ph type="dt" sz="half" idx="10"/>
          </p:nvPr>
        </p:nvSpPr>
        <p:spPr/>
        <p:txBody>
          <a:bodyPr/>
          <a:lstStyle/>
          <a:p>
            <a:fld id="{B61BEF0D-F0BB-DE4B-95CE-6DB70DBA9567}" type="datetimeFigureOut">
              <a:rPr lang="en-US" smtClean="0"/>
              <a:pPr/>
              <a:t>5/19/2021</a:t>
            </a:fld>
            <a:endParaRPr lang="en-US" dirty="0"/>
          </a:p>
        </p:txBody>
      </p:sp>
      <p:sp>
        <p:nvSpPr>
          <p:cNvPr id="6" name="Footer Placeholder 5">
            <a:extLst>
              <a:ext uri="{FF2B5EF4-FFF2-40B4-BE49-F238E27FC236}">
                <a16:creationId xmlns:a16="http://schemas.microsoft.com/office/drawing/2014/main" id="{2B4603BE-28F9-6940-8BA9-880909E0E7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1F185B3-57E2-A145-87D1-C3FEAAB44D3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2132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F282B-A47F-1645-88AF-384FE2ED6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7903AE-D4FD-8B47-B92D-264BCD66DE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8BD26EB-9803-014C-BCC2-E6C66AFC09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CE3D46-C245-9049-9C22-2050DED99451}"/>
              </a:ext>
            </a:extLst>
          </p:cNvPr>
          <p:cNvSpPr>
            <a:spLocks noGrp="1"/>
          </p:cNvSpPr>
          <p:nvPr>
            <p:ph type="dt" sz="half" idx="10"/>
          </p:nvPr>
        </p:nvSpPr>
        <p:spPr/>
        <p:txBody>
          <a:bodyPr/>
          <a:lstStyle/>
          <a:p>
            <a:fld id="{B61BEF0D-F0BB-DE4B-95CE-6DB70DBA9567}" type="datetimeFigureOut">
              <a:rPr lang="en-US" smtClean="0"/>
              <a:pPr/>
              <a:t>5/19/2021</a:t>
            </a:fld>
            <a:endParaRPr lang="en-US" dirty="0"/>
          </a:p>
        </p:txBody>
      </p:sp>
      <p:sp>
        <p:nvSpPr>
          <p:cNvPr id="6" name="Footer Placeholder 5">
            <a:extLst>
              <a:ext uri="{FF2B5EF4-FFF2-40B4-BE49-F238E27FC236}">
                <a16:creationId xmlns:a16="http://schemas.microsoft.com/office/drawing/2014/main" id="{91BEB36B-775F-4E4E-BC3C-AC726488906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C637754-C931-BC4D-B65D-775DAA8DBC5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7147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887124-A2CD-3240-882F-8D89327CA6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FFEFF9-55A6-F842-A79D-6938B609E1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91E81A-E91C-6748-A596-97BCDD8656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5/19/2021</a:t>
            </a:fld>
            <a:endParaRPr lang="en-US" dirty="0"/>
          </a:p>
        </p:txBody>
      </p:sp>
      <p:sp>
        <p:nvSpPr>
          <p:cNvPr id="5" name="Footer Placeholder 4">
            <a:extLst>
              <a:ext uri="{FF2B5EF4-FFF2-40B4-BE49-F238E27FC236}">
                <a16:creationId xmlns:a16="http://schemas.microsoft.com/office/drawing/2014/main" id="{406C6FA0-502D-724E-B555-DBC49B91D0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1D0E0D0-4087-3445-8014-212396CEEA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338962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fedgov.dnb.com/webfor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home.treasury.gov/system/files/136/SLFRPFAQ.pdf" TargetMode="External"/><Relationship Id="rId2" Type="http://schemas.openxmlformats.org/officeDocument/2006/relationships/hyperlink" Target="https://www.gacities.com/GeorgiaCitiesSite/media/PDF/GMA-Qualified-Census-Tract-Quick-Guide.pdf"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epa.gov/dwsrf/drinking-water-state-revolving-fund-eligibility-handbook" TargetMode="External"/><Relationship Id="rId2" Type="http://schemas.openxmlformats.org/officeDocument/2006/relationships/hyperlink" Target="https://www.epa.gov/cwsrf/learn-about-clean-water-state-revolving-fund-cwsrf#eligibilities"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home.treasury.gov/system/files/136/FRF-Interim-Final-Rule.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SLFRP@treasury.gov"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gacities.com/arpa"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hyperlink" Target="http://gma.informz.net/z/cjUucD9taT0yMjUwOTU1JnA9MSZ1PTUxODY3OTE5OCZsaT0yMTQ3NjI2Nw/index.html"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mailto:grafinanceservices@dca.ga.gov"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gacities.com/arpa"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s://www.nlc.org/resources-training/resource-library/?orderby=date&amp;topic%5B%5D=covid-19&amp;resource_type%5B%5D=webinar" TargetMode="External"/><Relationship Id="rId3" Type="http://schemas.openxmlformats.org/officeDocument/2006/relationships/hyperlink" Target="https://www.gacities.com/arpa" TargetMode="External"/><Relationship Id="rId7" Type="http://schemas.openxmlformats.org/officeDocument/2006/relationships/hyperlink" Target="https://www.nlc.org/resource/arp-local-relief-frequently-asked-questions/"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nlc.org/article/2021/04/05/local-recovery-five-principles-for-arp-implementation/" TargetMode="External"/><Relationship Id="rId5" Type="http://schemas.openxmlformats.org/officeDocument/2006/relationships/hyperlink" Target="https://www.nlc.org/resource/american-rescue-plan-act-of-2021-summary-of-provisions/" TargetMode="External"/><Relationship Id="rId4" Type="http://schemas.openxmlformats.org/officeDocument/2006/relationships/hyperlink" Target="https://www.nlc.org/covid-19-pandemic-response/#arp" TargetMode="External"/><Relationship Id="rId9" Type="http://schemas.openxmlformats.org/officeDocument/2006/relationships/hyperlink" Target="https://home.treasury.gov/policy-issues/coronavirus/assistance-for-state-local-and-tribal-governments/state-and-local-fiscal-recovery-fund"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bit.ly/3gAoyi2#NLCDelivers"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home.treasury.gov/system/files/136/SLFRPFAQ.pdf" TargetMode="External"/><Relationship Id="rId7" Type="http://schemas.openxmlformats.org/officeDocument/2006/relationships/image" Target="../media/image2.png"/><Relationship Id="rId2" Type="http://schemas.openxmlformats.org/officeDocument/2006/relationships/hyperlink" Target="https://home.treasury.gov/system/files/136/FRF-Interim-Final-Rule.pdf" TargetMode="External"/><Relationship Id="rId1" Type="http://schemas.openxmlformats.org/officeDocument/2006/relationships/slideLayout" Target="../slideLayouts/slideLayout2.xml"/><Relationship Id="rId6" Type="http://schemas.openxmlformats.org/officeDocument/2006/relationships/hyperlink" Target="https://home.treasury.gov/policy-issues/coronavirus/assistance-for-state-local-and-tribal-governments/state-and-local-fiscal-recovery-funds" TargetMode="External"/><Relationship Id="rId5" Type="http://schemas.openxmlformats.org/officeDocument/2006/relationships/hyperlink" Target="https://api.id.me/en/session/new" TargetMode="External"/><Relationship Id="rId4" Type="http://schemas.openxmlformats.org/officeDocument/2006/relationships/hyperlink" Target="https://home.treasury.gov/system/files/136/fiscalrecoveryfunds-metrocitiesfunding1-508A.pdf"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36">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04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a:extLst>
              <a:ext uri="{FF2B5EF4-FFF2-40B4-BE49-F238E27FC236}">
                <a16:creationId xmlns:a16="http://schemas.microsoft.com/office/drawing/2014/main" id="{011D92BF-F380-5E47-9044-4FDF87C39F00}"/>
              </a:ext>
            </a:extLst>
          </p:cNvPr>
          <p:cNvPicPr>
            <a:picLocks noChangeAspect="1"/>
          </p:cNvPicPr>
          <p:nvPr/>
        </p:nvPicPr>
        <p:blipFill rotWithShape="1">
          <a:blip r:embed="rId2"/>
          <a:srcRect r="1" b="36"/>
          <a:stretch/>
        </p:blipFill>
        <p:spPr>
          <a:xfrm>
            <a:off x="0" y="7554"/>
            <a:ext cx="12196243" cy="6857990"/>
          </a:xfrm>
          <a:prstGeom prst="rect">
            <a:avLst/>
          </a:prstGeom>
        </p:spPr>
      </p:pic>
      <p:sp>
        <p:nvSpPr>
          <p:cNvPr id="43" name="Rectangle 38">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828180" y="1316432"/>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1" name="Freeform: Shape 40">
            <a:extLst>
              <a:ext uri="{FF2B5EF4-FFF2-40B4-BE49-F238E27FC236}">
                <a16:creationId xmlns:a16="http://schemas.microsoft.com/office/drawing/2014/main" id="{A77100AA-BF68-4139-8224-79EA1F916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274247" y="753374"/>
            <a:ext cx="5353835" cy="5353836"/>
          </a:xfrm>
          <a:custGeom>
            <a:avLst/>
            <a:gdLst>
              <a:gd name="connsiteX0" fmla="*/ 5273742 w 5353835"/>
              <a:gd name="connsiteY0" fmla="*/ 690509 h 5353836"/>
              <a:gd name="connsiteX1" fmla="*/ 5353835 w 5353835"/>
              <a:gd name="connsiteY1" fmla="*/ 770602 h 5353836"/>
              <a:gd name="connsiteX2" fmla="*/ 5353835 w 5353835"/>
              <a:gd name="connsiteY2" fmla="*/ 4854514 h 5353836"/>
              <a:gd name="connsiteX3" fmla="*/ 5273742 w 5353835"/>
              <a:gd name="connsiteY3" fmla="*/ 4934608 h 5353836"/>
              <a:gd name="connsiteX4" fmla="*/ 502667 w 5353835"/>
              <a:gd name="connsiteY4" fmla="*/ 0 h 5353836"/>
              <a:gd name="connsiteX5" fmla="*/ 4583234 w 5353835"/>
              <a:gd name="connsiteY5" fmla="*/ 1 h 5353836"/>
              <a:gd name="connsiteX6" fmla="*/ 4663327 w 5353835"/>
              <a:gd name="connsiteY6" fmla="*/ 80094 h 5353836"/>
              <a:gd name="connsiteX7" fmla="*/ 422574 w 5353835"/>
              <a:gd name="connsiteY7" fmla="*/ 80094 h 5353836"/>
              <a:gd name="connsiteX8" fmla="*/ 0 w 5353835"/>
              <a:gd name="connsiteY8" fmla="*/ 502667 h 5353836"/>
              <a:gd name="connsiteX9" fmla="*/ 80093 w 5353835"/>
              <a:gd name="connsiteY9" fmla="*/ 422574 h 5353836"/>
              <a:gd name="connsiteX10" fmla="*/ 80093 w 5353835"/>
              <a:gd name="connsiteY10" fmla="*/ 5273743 h 5353836"/>
              <a:gd name="connsiteX11" fmla="*/ 4934607 w 5353835"/>
              <a:gd name="connsiteY11" fmla="*/ 5273743 h 5353836"/>
              <a:gd name="connsiteX12" fmla="*/ 4854514 w 5353835"/>
              <a:gd name="connsiteY12" fmla="*/ 5353836 h 5353836"/>
              <a:gd name="connsiteX13" fmla="*/ 0 w 5353835"/>
              <a:gd name="connsiteY13" fmla="*/ 5353836 h 535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6">
                <a:moveTo>
                  <a:pt x="5273742" y="690509"/>
                </a:moveTo>
                <a:lnTo>
                  <a:pt x="5353835" y="770602"/>
                </a:lnTo>
                <a:lnTo>
                  <a:pt x="5353835" y="4854514"/>
                </a:lnTo>
                <a:lnTo>
                  <a:pt x="5273742" y="4934608"/>
                </a:lnTo>
                <a:close/>
                <a:moveTo>
                  <a:pt x="502667" y="0"/>
                </a:moveTo>
                <a:lnTo>
                  <a:pt x="4583234" y="1"/>
                </a:lnTo>
                <a:lnTo>
                  <a:pt x="4663327" y="80094"/>
                </a:lnTo>
                <a:lnTo>
                  <a:pt x="422574" y="80094"/>
                </a:lnTo>
                <a:close/>
                <a:moveTo>
                  <a:pt x="0" y="502667"/>
                </a:moveTo>
                <a:lnTo>
                  <a:pt x="80093" y="422574"/>
                </a:lnTo>
                <a:lnTo>
                  <a:pt x="80093" y="5273743"/>
                </a:lnTo>
                <a:lnTo>
                  <a:pt x="4934607" y="5273743"/>
                </a:lnTo>
                <a:lnTo>
                  <a:pt x="4854514" y="5353836"/>
                </a:lnTo>
                <a:lnTo>
                  <a:pt x="0" y="5353836"/>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 name="Title 1">
            <a:extLst>
              <a:ext uri="{FF2B5EF4-FFF2-40B4-BE49-F238E27FC236}">
                <a16:creationId xmlns:a16="http://schemas.microsoft.com/office/drawing/2014/main" id="{3A4C84C1-0765-3244-8CCC-17A95885B241}"/>
              </a:ext>
            </a:extLst>
          </p:cNvPr>
          <p:cNvSpPr>
            <a:spLocks noGrp="1"/>
          </p:cNvSpPr>
          <p:nvPr>
            <p:ph type="ctrTitle"/>
          </p:nvPr>
        </p:nvSpPr>
        <p:spPr>
          <a:xfrm>
            <a:off x="6113016" y="2702088"/>
            <a:ext cx="5559972" cy="1952947"/>
          </a:xfrm>
          <a:noFill/>
        </p:spPr>
        <p:txBody>
          <a:bodyPr anchor="ctr">
            <a:normAutofit/>
          </a:bodyPr>
          <a:lstStyle/>
          <a:p>
            <a:r>
              <a:rPr lang="en-US" sz="4000" b="1" dirty="0">
                <a:solidFill>
                  <a:srgbClr val="080808"/>
                </a:solidFill>
              </a:rPr>
              <a:t>The American Rescue Plan Act</a:t>
            </a:r>
          </a:p>
        </p:txBody>
      </p:sp>
      <p:sp>
        <p:nvSpPr>
          <p:cNvPr id="3" name="Subtitle 2">
            <a:extLst>
              <a:ext uri="{FF2B5EF4-FFF2-40B4-BE49-F238E27FC236}">
                <a16:creationId xmlns:a16="http://schemas.microsoft.com/office/drawing/2014/main" id="{C30316E4-0827-C147-9135-771FBDB2DD09}"/>
              </a:ext>
            </a:extLst>
          </p:cNvPr>
          <p:cNvSpPr>
            <a:spLocks noGrp="1"/>
          </p:cNvSpPr>
          <p:nvPr>
            <p:ph type="subTitle" idx="1"/>
          </p:nvPr>
        </p:nvSpPr>
        <p:spPr>
          <a:xfrm>
            <a:off x="7757565" y="4557900"/>
            <a:ext cx="2442690" cy="915772"/>
          </a:xfrm>
          <a:noFill/>
        </p:spPr>
        <p:txBody>
          <a:bodyPr>
            <a:normAutofit/>
          </a:bodyPr>
          <a:lstStyle/>
          <a:p>
            <a:r>
              <a:rPr lang="en-US" dirty="0">
                <a:solidFill>
                  <a:srgbClr val="080808"/>
                </a:solidFill>
              </a:rPr>
              <a:t>May 19, 2021</a:t>
            </a:r>
          </a:p>
        </p:txBody>
      </p:sp>
      <p:pic>
        <p:nvPicPr>
          <p:cNvPr id="40" name="Picture 39">
            <a:extLst>
              <a:ext uri="{FF2B5EF4-FFF2-40B4-BE49-F238E27FC236}">
                <a16:creationId xmlns:a16="http://schemas.microsoft.com/office/drawing/2014/main" id="{FE8DF52E-5F33-5441-BD87-9BC102503901}"/>
              </a:ext>
            </a:extLst>
          </p:cNvPr>
          <p:cNvPicPr>
            <a:picLocks noChangeAspect="1"/>
          </p:cNvPicPr>
          <p:nvPr/>
        </p:nvPicPr>
        <p:blipFill>
          <a:blip r:embed="rId3"/>
          <a:stretch>
            <a:fillRect/>
          </a:stretch>
        </p:blipFill>
        <p:spPr>
          <a:xfrm>
            <a:off x="7727539" y="1384328"/>
            <a:ext cx="2426417" cy="1023949"/>
          </a:xfrm>
          <a:prstGeom prst="rect">
            <a:avLst/>
          </a:prstGeom>
        </p:spPr>
      </p:pic>
    </p:spTree>
    <p:extLst>
      <p:ext uri="{BB962C8B-B14F-4D97-AF65-F5344CB8AC3E}">
        <p14:creationId xmlns:p14="http://schemas.microsoft.com/office/powerpoint/2010/main" val="75183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1115568" y="548640"/>
            <a:ext cx="10168128" cy="1179576"/>
          </a:xfrm>
        </p:spPr>
        <p:txBody>
          <a:bodyPr>
            <a:normAutofit/>
          </a:bodyPr>
          <a:lstStyle/>
          <a:p>
            <a:r>
              <a:rPr lang="en-US" sz="4000" b="1" dirty="0"/>
              <a:t>Georgia Metropolitan Cities Allocations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9FA74696-CBBD-0849-B8A3-C7D652A5737F}"/>
              </a:ext>
            </a:extLst>
          </p:cNvPr>
          <p:cNvPicPr>
            <a:picLocks noChangeAspect="1"/>
          </p:cNvPicPr>
          <p:nvPr/>
        </p:nvPicPr>
        <p:blipFill>
          <a:blip r:embed="rId2"/>
          <a:stretch>
            <a:fillRect/>
          </a:stretch>
        </p:blipFill>
        <p:spPr>
          <a:xfrm>
            <a:off x="10467848" y="6176963"/>
            <a:ext cx="1724152" cy="727593"/>
          </a:xfrm>
          <a:prstGeom prst="rect">
            <a:avLst/>
          </a:prstGeom>
        </p:spPr>
      </p:pic>
      <p:pic>
        <p:nvPicPr>
          <p:cNvPr id="6" name="Content Placeholder 5">
            <a:extLst>
              <a:ext uri="{FF2B5EF4-FFF2-40B4-BE49-F238E27FC236}">
                <a16:creationId xmlns:a16="http://schemas.microsoft.com/office/drawing/2014/main" id="{16FD818F-A6C8-4E2C-A3A2-7237007A1EB3}"/>
              </a:ext>
            </a:extLst>
          </p:cNvPr>
          <p:cNvPicPr>
            <a:picLocks noGrp="1" noChangeAspect="1"/>
          </p:cNvPicPr>
          <p:nvPr>
            <p:ph idx="1"/>
          </p:nvPr>
        </p:nvPicPr>
        <p:blipFill>
          <a:blip r:embed="rId3"/>
          <a:stretch>
            <a:fillRect/>
          </a:stretch>
        </p:blipFill>
        <p:spPr>
          <a:xfrm>
            <a:off x="566928" y="2276856"/>
            <a:ext cx="6094213" cy="4351338"/>
          </a:xfrm>
          <a:prstGeom prst="rect">
            <a:avLst/>
          </a:prstGeom>
        </p:spPr>
      </p:pic>
      <p:sp>
        <p:nvSpPr>
          <p:cNvPr id="13" name="TextBox 12">
            <a:extLst>
              <a:ext uri="{FF2B5EF4-FFF2-40B4-BE49-F238E27FC236}">
                <a16:creationId xmlns:a16="http://schemas.microsoft.com/office/drawing/2014/main" id="{D29577A9-5FF7-4900-97CF-B6D68E2394EF}"/>
              </a:ext>
            </a:extLst>
          </p:cNvPr>
          <p:cNvSpPr txBox="1"/>
          <p:nvPr/>
        </p:nvSpPr>
        <p:spPr>
          <a:xfrm>
            <a:off x="6746240" y="2349559"/>
            <a:ext cx="4979416" cy="3846181"/>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useoSans-300"/>
                <a:ea typeface="+mn-ea"/>
                <a:cs typeface="+mn-cs"/>
              </a:rPr>
              <a:t>6 GA cities allocations are significantly lower than estimates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useoSans-300"/>
                <a:ea typeface="+mn-ea"/>
                <a:cs typeface="+mn-cs"/>
              </a:rPr>
              <a:t>GMA and NLC are working with Treasury to get transparency and clarification to explain the final numbers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useoSans-300"/>
                <a:ea typeface="+mn-ea"/>
                <a:cs typeface="+mn-cs"/>
              </a:rPr>
              <a:t>NEU cities allocation will also be less than estimates (TBD)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useoSans-300"/>
                <a:ea typeface="+mn-ea"/>
                <a:cs typeface="+mn-cs"/>
              </a:rPr>
              <a:t>“distributions to NEUs may not exceed 75 percent of the NEU’s most recent budget. The most recent budget is defined as the NEU’s most recent annual total operating budget, including its general fund and other funds, as of January 27, 2020” </a:t>
            </a:r>
          </a:p>
        </p:txBody>
      </p:sp>
    </p:spTree>
    <p:extLst>
      <p:ext uri="{BB962C8B-B14F-4D97-AF65-F5344CB8AC3E}">
        <p14:creationId xmlns:p14="http://schemas.microsoft.com/office/powerpoint/2010/main" val="3079854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1115568" y="548640"/>
            <a:ext cx="10168128" cy="1179576"/>
          </a:xfrm>
        </p:spPr>
        <p:txBody>
          <a:bodyPr>
            <a:normAutofit/>
          </a:bodyPr>
          <a:lstStyle/>
          <a:p>
            <a:r>
              <a:rPr lang="en-US" sz="4000" b="1" dirty="0"/>
              <a:t>Receiving Funds: Metro Cities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03E900C-2E04-6D42-92E1-3E7FE5678618}"/>
              </a:ext>
            </a:extLst>
          </p:cNvPr>
          <p:cNvSpPr>
            <a:spLocks noGrp="1"/>
          </p:cNvSpPr>
          <p:nvPr>
            <p:ph idx="1"/>
          </p:nvPr>
        </p:nvSpPr>
        <p:spPr>
          <a:xfrm>
            <a:off x="566928" y="2221992"/>
            <a:ext cx="11155680" cy="3954971"/>
          </a:xfrm>
        </p:spPr>
        <p:txBody>
          <a:bodyPr>
            <a:normAutofit/>
          </a:bodyPr>
          <a:lstStyle/>
          <a:p>
            <a:pPr marL="0" indent="0">
              <a:spcBef>
                <a:spcPts val="0"/>
              </a:spcBef>
              <a:buNone/>
            </a:pPr>
            <a:r>
              <a:rPr lang="en-US" dirty="0">
                <a:solidFill>
                  <a:srgbClr val="333333"/>
                </a:solidFill>
                <a:effectLst/>
                <a:latin typeface="MuseoSans-300"/>
                <a:ea typeface="Calibri" panose="020F0502020204030204" pitchFamily="34" charset="0"/>
              </a:rPr>
              <a:t>To complete a submission on behalf of your jurisdiction, you will be asked to provide the following information:</a:t>
            </a:r>
          </a:p>
          <a:p>
            <a:pPr marL="514350" indent="-514350">
              <a:spcBef>
                <a:spcPts val="0"/>
              </a:spcBef>
              <a:buFont typeface="+mj-lt"/>
              <a:buAutoNum type="arabicPeriod"/>
            </a:pPr>
            <a:r>
              <a:rPr lang="en-US" dirty="0">
                <a:solidFill>
                  <a:srgbClr val="333333"/>
                </a:solidFill>
                <a:effectLst/>
                <a:latin typeface="MuseoSans-300"/>
                <a:ea typeface="Calibri" panose="020F0502020204030204" pitchFamily="34" charset="0"/>
              </a:rPr>
              <a:t>Jurisdiction name, taxpayer ID number, DUNS Number, and address</a:t>
            </a:r>
          </a:p>
          <a:p>
            <a:pPr marL="514350" indent="-514350">
              <a:spcBef>
                <a:spcPts val="0"/>
              </a:spcBef>
              <a:buFont typeface="+mj-lt"/>
              <a:buAutoNum type="arabicPeriod"/>
            </a:pPr>
            <a:r>
              <a:rPr lang="en-US" dirty="0">
                <a:solidFill>
                  <a:srgbClr val="333333"/>
                </a:solidFill>
                <a:effectLst/>
                <a:latin typeface="MuseoSans-300"/>
                <a:ea typeface="Calibri" panose="020F0502020204030204" pitchFamily="34" charset="0"/>
              </a:rPr>
              <a:t>Authorized representative name, title, and email</a:t>
            </a:r>
          </a:p>
          <a:p>
            <a:pPr marL="514350" indent="-514350">
              <a:spcBef>
                <a:spcPts val="0"/>
              </a:spcBef>
              <a:buFont typeface="+mj-lt"/>
              <a:buAutoNum type="arabicPeriod"/>
            </a:pPr>
            <a:r>
              <a:rPr lang="en-US" dirty="0">
                <a:solidFill>
                  <a:srgbClr val="333333"/>
                </a:solidFill>
                <a:effectLst/>
                <a:latin typeface="MuseoSans-300"/>
                <a:ea typeface="Calibri" panose="020F0502020204030204" pitchFamily="34" charset="0"/>
              </a:rPr>
              <a:t>Contact person name, title, phone, and email</a:t>
            </a:r>
          </a:p>
          <a:p>
            <a:pPr marL="514350" indent="-514350">
              <a:spcBef>
                <a:spcPts val="0"/>
              </a:spcBef>
              <a:buFont typeface="+mj-lt"/>
              <a:buAutoNum type="arabicPeriod"/>
            </a:pPr>
            <a:r>
              <a:rPr lang="en-US" dirty="0">
                <a:solidFill>
                  <a:srgbClr val="333333"/>
                </a:solidFill>
                <a:effectLst/>
                <a:latin typeface="MuseoSans-300"/>
                <a:ea typeface="Calibri" panose="020F0502020204030204" pitchFamily="34" charset="0"/>
              </a:rPr>
              <a:t>Funds transfer information, including recipient's financial institution, address, phone, and routing number and account number</a:t>
            </a:r>
          </a:p>
          <a:p>
            <a:pPr marL="514350" indent="-514350">
              <a:spcBef>
                <a:spcPts val="0"/>
              </a:spcBef>
              <a:buFont typeface="+mj-lt"/>
              <a:buAutoNum type="arabicPeriod"/>
            </a:pPr>
            <a:r>
              <a:rPr lang="en-US" dirty="0">
                <a:solidFill>
                  <a:srgbClr val="333333"/>
                </a:solidFill>
                <a:effectLst/>
                <a:latin typeface="MuseoSans-300"/>
                <a:ea typeface="Calibri" panose="020F0502020204030204" pitchFamily="34" charset="0"/>
              </a:rPr>
              <a:t>Completed certification document (to be signed by the authorized representative)</a:t>
            </a:r>
          </a:p>
        </p:txBody>
      </p:sp>
      <p:pic>
        <p:nvPicPr>
          <p:cNvPr id="9" name="Picture 8">
            <a:extLst>
              <a:ext uri="{FF2B5EF4-FFF2-40B4-BE49-F238E27FC236}">
                <a16:creationId xmlns:a16="http://schemas.microsoft.com/office/drawing/2014/main" id="{9FA74696-CBBD-0849-B8A3-C7D652A5737F}"/>
              </a:ext>
            </a:extLst>
          </p:cNvPr>
          <p:cNvPicPr>
            <a:picLocks noChangeAspect="1"/>
          </p:cNvPicPr>
          <p:nvPr/>
        </p:nvPicPr>
        <p:blipFill>
          <a:blip r:embed="rId2"/>
          <a:stretch>
            <a:fillRect/>
          </a:stretch>
        </p:blipFill>
        <p:spPr>
          <a:xfrm>
            <a:off x="10467848" y="6176963"/>
            <a:ext cx="1724152" cy="727593"/>
          </a:xfrm>
          <a:prstGeom prst="rect">
            <a:avLst/>
          </a:prstGeom>
        </p:spPr>
      </p:pic>
    </p:spTree>
    <p:extLst>
      <p:ext uri="{BB962C8B-B14F-4D97-AF65-F5344CB8AC3E}">
        <p14:creationId xmlns:p14="http://schemas.microsoft.com/office/powerpoint/2010/main" val="2022616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1115568" y="548640"/>
            <a:ext cx="10168128" cy="1179576"/>
          </a:xfrm>
        </p:spPr>
        <p:txBody>
          <a:bodyPr>
            <a:normAutofit/>
          </a:bodyPr>
          <a:lstStyle/>
          <a:p>
            <a:r>
              <a:rPr lang="en-US" sz="4000" b="1" dirty="0"/>
              <a:t>Receiving Funds: Metro Cities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03E900C-2E04-6D42-92E1-3E7FE5678618}"/>
              </a:ext>
            </a:extLst>
          </p:cNvPr>
          <p:cNvSpPr>
            <a:spLocks noGrp="1"/>
          </p:cNvSpPr>
          <p:nvPr>
            <p:ph idx="1"/>
          </p:nvPr>
        </p:nvSpPr>
        <p:spPr>
          <a:xfrm>
            <a:off x="566928" y="2221992"/>
            <a:ext cx="11155680" cy="3954971"/>
          </a:xfrm>
        </p:spPr>
        <p:txBody>
          <a:bodyPr>
            <a:normAutofit/>
          </a:bodyPr>
          <a:lstStyle/>
          <a:p>
            <a:pPr>
              <a:spcBef>
                <a:spcPts val="0"/>
              </a:spcBef>
            </a:pPr>
            <a:r>
              <a:rPr lang="en-US" dirty="0">
                <a:solidFill>
                  <a:srgbClr val="333333"/>
                </a:solidFill>
                <a:effectLst/>
                <a:latin typeface="MuseoSans-300"/>
                <a:ea typeface="Calibri" panose="020F0502020204030204" pitchFamily="34" charset="0"/>
              </a:rPr>
              <a:t>Jurisdictions must submit a request to receive funding even if they have previously applied for other programs through the Treasury Submission Portal. </a:t>
            </a:r>
          </a:p>
          <a:p>
            <a:pPr marL="0" indent="0">
              <a:spcBef>
                <a:spcPts val="0"/>
              </a:spcBef>
              <a:buNone/>
            </a:pPr>
            <a:endParaRPr lang="en-US" dirty="0">
              <a:solidFill>
                <a:srgbClr val="333333"/>
              </a:solidFill>
              <a:effectLst/>
              <a:latin typeface="MuseoSans-300"/>
              <a:ea typeface="Calibri" panose="020F0502020204030204" pitchFamily="34" charset="0"/>
            </a:endParaRPr>
          </a:p>
          <a:p>
            <a:pPr>
              <a:spcBef>
                <a:spcPts val="0"/>
              </a:spcBef>
            </a:pPr>
            <a:r>
              <a:rPr lang="en-US" dirty="0">
                <a:solidFill>
                  <a:srgbClr val="333333"/>
                </a:solidFill>
                <a:effectLst/>
                <a:latin typeface="MuseoSans-300"/>
                <a:ea typeface="Calibri" panose="020F0502020204030204" pitchFamily="34" charset="0"/>
              </a:rPr>
              <a:t>Eligible jurisdictions will receive further communications regarding the status of their submission via the email address provided in the Treasury Submission Portal.</a:t>
            </a:r>
          </a:p>
          <a:p>
            <a:pPr marL="0" indent="0">
              <a:spcBef>
                <a:spcPts val="0"/>
              </a:spcBef>
              <a:buNone/>
            </a:pPr>
            <a:endParaRPr lang="en-US" dirty="0">
              <a:solidFill>
                <a:srgbClr val="333333"/>
              </a:solidFill>
              <a:effectLst/>
              <a:latin typeface="MuseoSans-300"/>
              <a:ea typeface="Calibri" panose="020F0502020204030204" pitchFamily="34" charset="0"/>
            </a:endParaRPr>
          </a:p>
        </p:txBody>
      </p:sp>
      <p:pic>
        <p:nvPicPr>
          <p:cNvPr id="9" name="Picture 8">
            <a:extLst>
              <a:ext uri="{FF2B5EF4-FFF2-40B4-BE49-F238E27FC236}">
                <a16:creationId xmlns:a16="http://schemas.microsoft.com/office/drawing/2014/main" id="{9FA74696-CBBD-0849-B8A3-C7D652A5737F}"/>
              </a:ext>
            </a:extLst>
          </p:cNvPr>
          <p:cNvPicPr>
            <a:picLocks noChangeAspect="1"/>
          </p:cNvPicPr>
          <p:nvPr/>
        </p:nvPicPr>
        <p:blipFill>
          <a:blip r:embed="rId2"/>
          <a:stretch>
            <a:fillRect/>
          </a:stretch>
        </p:blipFill>
        <p:spPr>
          <a:xfrm>
            <a:off x="10467848" y="6176963"/>
            <a:ext cx="1724152" cy="727593"/>
          </a:xfrm>
          <a:prstGeom prst="rect">
            <a:avLst/>
          </a:prstGeom>
        </p:spPr>
      </p:pic>
    </p:spTree>
    <p:extLst>
      <p:ext uri="{BB962C8B-B14F-4D97-AF65-F5344CB8AC3E}">
        <p14:creationId xmlns:p14="http://schemas.microsoft.com/office/powerpoint/2010/main" val="1519409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1115568" y="548640"/>
            <a:ext cx="10168128" cy="1179576"/>
          </a:xfrm>
        </p:spPr>
        <p:txBody>
          <a:bodyPr>
            <a:normAutofit/>
          </a:bodyPr>
          <a:lstStyle/>
          <a:p>
            <a:r>
              <a:rPr lang="en-US" sz="4000" b="1" dirty="0"/>
              <a:t>Receiving Funds: NEU’s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03E900C-2E04-6D42-92E1-3E7FE5678618}"/>
              </a:ext>
            </a:extLst>
          </p:cNvPr>
          <p:cNvSpPr>
            <a:spLocks noGrp="1"/>
          </p:cNvSpPr>
          <p:nvPr>
            <p:ph idx="1"/>
          </p:nvPr>
        </p:nvSpPr>
        <p:spPr>
          <a:xfrm>
            <a:off x="566928" y="2221992"/>
            <a:ext cx="11155680" cy="3954971"/>
          </a:xfrm>
        </p:spPr>
        <p:txBody>
          <a:bodyPr>
            <a:normAutofit fontScale="92500"/>
          </a:bodyPr>
          <a:lstStyle/>
          <a:p>
            <a:pPr>
              <a:lnSpc>
                <a:spcPct val="120000"/>
              </a:lnSpc>
              <a:spcBef>
                <a:spcPts val="0"/>
              </a:spcBef>
            </a:pPr>
            <a:r>
              <a:rPr lang="en-US" sz="2400" dirty="0">
                <a:solidFill>
                  <a:srgbClr val="333333"/>
                </a:solidFill>
                <a:effectLst/>
                <a:latin typeface="MuseoSans-300"/>
                <a:ea typeface="Calibri" panose="020F0502020204030204" pitchFamily="34" charset="0"/>
              </a:rPr>
              <a:t>Treasury is expected to release guidance and allocations for NEUs in the coming days</a:t>
            </a:r>
          </a:p>
          <a:p>
            <a:pPr>
              <a:lnSpc>
                <a:spcPct val="120000"/>
              </a:lnSpc>
              <a:spcBef>
                <a:spcPts val="0"/>
              </a:spcBef>
            </a:pPr>
            <a:r>
              <a:rPr lang="en-US" sz="2400" dirty="0">
                <a:solidFill>
                  <a:srgbClr val="333333"/>
                </a:solidFill>
                <a:latin typeface="MuseoSans-300"/>
                <a:ea typeface="Calibri" panose="020F0502020204030204" pitchFamily="34" charset="0"/>
              </a:rPr>
              <a:t>Under the Interim Final Rule, the total allocation and distribution to an NEU, including the sum of both the first and second tranches of funding, cannot exceed the 75% </a:t>
            </a:r>
            <a:r>
              <a:rPr lang="en-US" sz="2400" i="1" dirty="0">
                <a:solidFill>
                  <a:srgbClr val="333333"/>
                </a:solidFill>
                <a:latin typeface="MuseoSans-300"/>
                <a:ea typeface="Calibri" panose="020F0502020204030204" pitchFamily="34" charset="0"/>
              </a:rPr>
              <a:t>budget cap</a:t>
            </a:r>
          </a:p>
          <a:p>
            <a:pPr lvl="1">
              <a:lnSpc>
                <a:spcPct val="120000"/>
              </a:lnSpc>
              <a:spcBef>
                <a:spcPts val="0"/>
              </a:spcBef>
            </a:pPr>
            <a:r>
              <a:rPr lang="en-US" sz="2000" dirty="0">
                <a:solidFill>
                  <a:srgbClr val="333333"/>
                </a:solidFill>
                <a:effectLst/>
                <a:latin typeface="MuseoSans-300"/>
                <a:ea typeface="Calibri" panose="020F0502020204030204" pitchFamily="34" charset="0"/>
              </a:rPr>
              <a:t>NEU</a:t>
            </a:r>
            <a:r>
              <a:rPr lang="en-US" sz="2000" dirty="0">
                <a:solidFill>
                  <a:srgbClr val="333333"/>
                </a:solidFill>
                <a:latin typeface="MuseoSans-300"/>
                <a:ea typeface="Calibri" panose="020F0502020204030204" pitchFamily="34" charset="0"/>
              </a:rPr>
              <a:t>s may not receive more than 75% of the most recent budget for the NEU as of January 27, 2020. </a:t>
            </a:r>
            <a:endParaRPr lang="en-US" sz="2000" dirty="0">
              <a:solidFill>
                <a:srgbClr val="333333"/>
              </a:solidFill>
              <a:effectLst/>
              <a:latin typeface="MuseoSans-300"/>
              <a:ea typeface="Calibri" panose="020F0502020204030204" pitchFamily="34" charset="0"/>
            </a:endParaRPr>
          </a:p>
          <a:p>
            <a:pPr>
              <a:lnSpc>
                <a:spcPct val="120000"/>
              </a:lnSpc>
              <a:spcBef>
                <a:spcPts val="0"/>
              </a:spcBef>
            </a:pPr>
            <a:r>
              <a:rPr lang="en-US" sz="2400" dirty="0">
                <a:solidFill>
                  <a:srgbClr val="333333"/>
                </a:solidFill>
                <a:effectLst/>
                <a:latin typeface="MuseoSans-300"/>
                <a:ea typeface="Calibri" panose="020F0502020204030204" pitchFamily="34" charset="0"/>
              </a:rPr>
              <a:t>NEU</a:t>
            </a:r>
            <a:r>
              <a:rPr lang="en-US" sz="2400" dirty="0">
                <a:solidFill>
                  <a:srgbClr val="333333"/>
                </a:solidFill>
                <a:latin typeface="MuseoSans-300"/>
                <a:ea typeface="Calibri" panose="020F0502020204030204" pitchFamily="34" charset="0"/>
              </a:rPr>
              <a:t>s will receive grants as a pass through from their State governments</a:t>
            </a:r>
          </a:p>
          <a:p>
            <a:pPr lvl="1">
              <a:lnSpc>
                <a:spcPct val="120000"/>
              </a:lnSpc>
              <a:spcBef>
                <a:spcPts val="0"/>
              </a:spcBef>
            </a:pPr>
            <a:r>
              <a:rPr lang="en-US" sz="2000" dirty="0">
                <a:solidFill>
                  <a:srgbClr val="333333"/>
                </a:solidFill>
                <a:effectLst/>
                <a:latin typeface="MuseoSans-300"/>
                <a:ea typeface="Calibri" panose="020F0502020204030204" pitchFamily="34" charset="0"/>
              </a:rPr>
              <a:t>States cannot further restrict the </a:t>
            </a:r>
            <a:r>
              <a:rPr lang="en-US" sz="2000" dirty="0">
                <a:solidFill>
                  <a:srgbClr val="333333"/>
                </a:solidFill>
                <a:latin typeface="MuseoSans-300"/>
                <a:ea typeface="Calibri" panose="020F0502020204030204" pitchFamily="34" charset="0"/>
              </a:rPr>
              <a:t>use of funds beyond the Treasury’s guidance</a:t>
            </a:r>
          </a:p>
          <a:p>
            <a:pPr>
              <a:lnSpc>
                <a:spcPct val="120000"/>
              </a:lnSpc>
              <a:spcBef>
                <a:spcPts val="0"/>
              </a:spcBef>
            </a:pPr>
            <a:r>
              <a:rPr lang="en-US" sz="2400" dirty="0">
                <a:solidFill>
                  <a:srgbClr val="333333"/>
                </a:solidFill>
                <a:effectLst/>
                <a:latin typeface="MuseoSans-300"/>
                <a:ea typeface="Calibri" panose="020F0502020204030204" pitchFamily="34" charset="0"/>
              </a:rPr>
              <a:t>NEUs will need</a:t>
            </a:r>
            <a:r>
              <a:rPr lang="en-US" sz="2400" dirty="0">
                <a:solidFill>
                  <a:srgbClr val="333333"/>
                </a:solidFill>
                <a:latin typeface="MuseoSans-300"/>
                <a:ea typeface="Calibri" panose="020F0502020204030204" pitchFamily="34" charset="0"/>
              </a:rPr>
              <a:t> a valid DUNS number, banking information, and representative contact information</a:t>
            </a:r>
          </a:p>
          <a:p>
            <a:pPr lvl="1">
              <a:lnSpc>
                <a:spcPct val="120000"/>
              </a:lnSpc>
              <a:spcBef>
                <a:spcPts val="0"/>
              </a:spcBef>
            </a:pPr>
            <a:r>
              <a:rPr lang="en-US" sz="2000" b="1" i="0" u="none" strike="noStrike" dirty="0">
                <a:solidFill>
                  <a:srgbClr val="000000"/>
                </a:solidFill>
                <a:effectLst/>
                <a:latin typeface="MuseoSans-300"/>
              </a:rPr>
              <a:t>DUNS number </a:t>
            </a:r>
            <a:r>
              <a:rPr lang="en-US" sz="2000" b="0" i="0" u="none" strike="noStrike" dirty="0">
                <a:solidFill>
                  <a:srgbClr val="000000"/>
                </a:solidFill>
                <a:effectLst/>
                <a:latin typeface="MuseoSans-300"/>
              </a:rPr>
              <a:t>- </a:t>
            </a:r>
            <a:r>
              <a:rPr lang="en-US" sz="2000" b="0" i="0" u="sng" strike="noStrike" dirty="0">
                <a:solidFill>
                  <a:srgbClr val="9454C3"/>
                </a:solidFill>
                <a:effectLst/>
                <a:latin typeface="MuseoSans-300"/>
                <a:hlinkClick r:id="rId2"/>
              </a:rPr>
              <a:t>https://fedgov.dnb.com/webform/</a:t>
            </a:r>
            <a:r>
              <a:rPr lang="en-US" sz="2000" b="0" i="0" u="none" strike="noStrike" dirty="0">
                <a:solidFill>
                  <a:srgbClr val="393B3E"/>
                </a:solidFill>
                <a:effectLst/>
                <a:latin typeface="MuseoSans-300"/>
              </a:rPr>
              <a:t> or call 1-866-705-5711 to begin the registration process</a:t>
            </a:r>
            <a:endParaRPr lang="en-US" sz="2000" dirty="0">
              <a:solidFill>
                <a:srgbClr val="333333"/>
              </a:solidFill>
              <a:effectLst/>
              <a:latin typeface="MuseoSans-300"/>
              <a:ea typeface="Calibri" panose="020F0502020204030204" pitchFamily="34" charset="0"/>
            </a:endParaRPr>
          </a:p>
        </p:txBody>
      </p:sp>
      <p:pic>
        <p:nvPicPr>
          <p:cNvPr id="9" name="Picture 8">
            <a:extLst>
              <a:ext uri="{FF2B5EF4-FFF2-40B4-BE49-F238E27FC236}">
                <a16:creationId xmlns:a16="http://schemas.microsoft.com/office/drawing/2014/main" id="{9FA74696-CBBD-0849-B8A3-C7D652A5737F}"/>
              </a:ext>
            </a:extLst>
          </p:cNvPr>
          <p:cNvPicPr>
            <a:picLocks noChangeAspect="1"/>
          </p:cNvPicPr>
          <p:nvPr/>
        </p:nvPicPr>
        <p:blipFill>
          <a:blip r:embed="rId3"/>
          <a:stretch>
            <a:fillRect/>
          </a:stretch>
        </p:blipFill>
        <p:spPr>
          <a:xfrm>
            <a:off x="10467848" y="6176963"/>
            <a:ext cx="1724152" cy="727593"/>
          </a:xfrm>
          <a:prstGeom prst="rect">
            <a:avLst/>
          </a:prstGeom>
        </p:spPr>
      </p:pic>
    </p:spTree>
    <p:extLst>
      <p:ext uri="{BB962C8B-B14F-4D97-AF65-F5344CB8AC3E}">
        <p14:creationId xmlns:p14="http://schemas.microsoft.com/office/powerpoint/2010/main" val="3381999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1115568" y="548640"/>
            <a:ext cx="10168128" cy="1179576"/>
          </a:xfrm>
        </p:spPr>
        <p:txBody>
          <a:bodyPr>
            <a:normAutofit/>
          </a:bodyPr>
          <a:lstStyle/>
          <a:p>
            <a:r>
              <a:rPr lang="en-US" sz="4000" b="1" dirty="0"/>
              <a:t>Georgia NEUs: Office of Planning and Budget</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03E900C-2E04-6D42-92E1-3E7FE5678618}"/>
              </a:ext>
            </a:extLst>
          </p:cNvPr>
          <p:cNvSpPr>
            <a:spLocks noGrp="1"/>
          </p:cNvSpPr>
          <p:nvPr>
            <p:ph idx="1"/>
          </p:nvPr>
        </p:nvSpPr>
        <p:spPr>
          <a:xfrm>
            <a:off x="566928" y="2221992"/>
            <a:ext cx="11155680" cy="3954971"/>
          </a:xfrm>
        </p:spPr>
        <p:txBody>
          <a:bodyPr>
            <a:normAutofit/>
          </a:bodyPr>
          <a:lstStyle/>
          <a:p>
            <a:pPr>
              <a:spcBef>
                <a:spcPts val="0"/>
              </a:spcBef>
            </a:pPr>
            <a:r>
              <a:rPr lang="en-US" dirty="0">
                <a:solidFill>
                  <a:srgbClr val="333333"/>
                </a:solidFill>
                <a:effectLst/>
                <a:latin typeface="MuseoSans-300"/>
                <a:ea typeface="Calibri" panose="020F0502020204030204" pitchFamily="34" charset="0"/>
              </a:rPr>
              <a:t>Jurisdictions under 50,000 populations should have received an email from OPB with instructions to get your city prepared for the forthcoming process to draw funds.</a:t>
            </a:r>
          </a:p>
          <a:p>
            <a:pPr>
              <a:spcBef>
                <a:spcPts val="0"/>
              </a:spcBef>
            </a:pPr>
            <a:r>
              <a:rPr lang="en-US" dirty="0">
                <a:solidFill>
                  <a:srgbClr val="333333"/>
                </a:solidFill>
                <a:latin typeface="MuseoSans-300"/>
                <a:ea typeface="Calibri" panose="020F0502020204030204" pitchFamily="34" charset="0"/>
              </a:rPr>
              <a:t>C</a:t>
            </a:r>
            <a:r>
              <a:rPr lang="en-US" dirty="0">
                <a:solidFill>
                  <a:srgbClr val="333333"/>
                </a:solidFill>
                <a:effectLst/>
                <a:latin typeface="MuseoSans-300"/>
                <a:ea typeface="Calibri" panose="020F0502020204030204" pitchFamily="34" charset="0"/>
              </a:rPr>
              <a:t>omplete Sections 2-5 on the vendor management form and attach your city’s W-9</a:t>
            </a:r>
            <a:endParaRPr lang="en-US" dirty="0">
              <a:solidFill>
                <a:srgbClr val="333333"/>
              </a:solidFill>
              <a:latin typeface="MuseoSans-300"/>
              <a:ea typeface="Calibri" panose="020F0502020204030204" pitchFamily="34" charset="0"/>
            </a:endParaRPr>
          </a:p>
          <a:p>
            <a:pPr>
              <a:spcBef>
                <a:spcPts val="0"/>
              </a:spcBef>
            </a:pPr>
            <a:r>
              <a:rPr lang="en-US" dirty="0">
                <a:solidFill>
                  <a:srgbClr val="333333"/>
                </a:solidFill>
                <a:effectLst/>
                <a:latin typeface="MuseoSans-300"/>
                <a:ea typeface="Calibri" panose="020F0502020204030204" pitchFamily="34" charset="0"/>
              </a:rPr>
              <a:t>The DUNS number does not need to be sent to OPB at this time but will be required on the application in the next steps of the process.</a:t>
            </a:r>
          </a:p>
          <a:p>
            <a:pPr>
              <a:spcBef>
                <a:spcPts val="0"/>
              </a:spcBef>
            </a:pPr>
            <a:r>
              <a:rPr lang="en-US" b="1" dirty="0">
                <a:solidFill>
                  <a:srgbClr val="333333"/>
                </a:solidFill>
                <a:latin typeface="MuseoSans-300"/>
                <a:ea typeface="Calibri" panose="020F0502020204030204" pitchFamily="34" charset="0"/>
              </a:rPr>
              <a:t>If your city does not have a DUNS, please get started ASAP as this can take weeks. </a:t>
            </a:r>
          </a:p>
          <a:p>
            <a:pPr>
              <a:spcBef>
                <a:spcPts val="0"/>
              </a:spcBef>
            </a:pPr>
            <a:r>
              <a:rPr lang="en-US" dirty="0">
                <a:solidFill>
                  <a:srgbClr val="333333"/>
                </a:solidFill>
                <a:effectLst/>
                <a:latin typeface="MuseoSans-300"/>
                <a:ea typeface="Calibri" panose="020F0502020204030204" pitchFamily="34" charset="0"/>
              </a:rPr>
              <a:t>OPB would like to get information from all NEUs this week.</a:t>
            </a:r>
          </a:p>
          <a:p>
            <a:pPr marL="0" indent="0">
              <a:spcBef>
                <a:spcPts val="0"/>
              </a:spcBef>
              <a:buNone/>
            </a:pPr>
            <a:endParaRPr lang="en-US" dirty="0">
              <a:solidFill>
                <a:srgbClr val="333333"/>
              </a:solidFill>
              <a:effectLst/>
              <a:latin typeface="MuseoSans-300"/>
              <a:ea typeface="Calibri" panose="020F0502020204030204" pitchFamily="34" charset="0"/>
            </a:endParaRPr>
          </a:p>
          <a:p>
            <a:pPr marL="0" indent="0">
              <a:spcBef>
                <a:spcPts val="0"/>
              </a:spcBef>
              <a:buNone/>
            </a:pPr>
            <a:endParaRPr lang="en-US" dirty="0">
              <a:solidFill>
                <a:srgbClr val="333333"/>
              </a:solidFill>
              <a:effectLst/>
              <a:latin typeface="MuseoSans-300"/>
              <a:ea typeface="Calibri" panose="020F0502020204030204" pitchFamily="34" charset="0"/>
            </a:endParaRPr>
          </a:p>
        </p:txBody>
      </p:sp>
      <p:pic>
        <p:nvPicPr>
          <p:cNvPr id="9" name="Picture 8">
            <a:extLst>
              <a:ext uri="{FF2B5EF4-FFF2-40B4-BE49-F238E27FC236}">
                <a16:creationId xmlns:a16="http://schemas.microsoft.com/office/drawing/2014/main" id="{9FA74696-CBBD-0849-B8A3-C7D652A5737F}"/>
              </a:ext>
            </a:extLst>
          </p:cNvPr>
          <p:cNvPicPr>
            <a:picLocks noChangeAspect="1"/>
          </p:cNvPicPr>
          <p:nvPr/>
        </p:nvPicPr>
        <p:blipFill>
          <a:blip r:embed="rId2"/>
          <a:stretch>
            <a:fillRect/>
          </a:stretch>
        </p:blipFill>
        <p:spPr>
          <a:xfrm>
            <a:off x="10467848" y="6176963"/>
            <a:ext cx="1724152" cy="727593"/>
          </a:xfrm>
          <a:prstGeom prst="rect">
            <a:avLst/>
          </a:prstGeom>
        </p:spPr>
      </p:pic>
    </p:spTree>
    <p:extLst>
      <p:ext uri="{BB962C8B-B14F-4D97-AF65-F5344CB8AC3E}">
        <p14:creationId xmlns:p14="http://schemas.microsoft.com/office/powerpoint/2010/main" val="1448730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1115568" y="548640"/>
            <a:ext cx="10168128" cy="1179576"/>
          </a:xfrm>
        </p:spPr>
        <p:txBody>
          <a:bodyPr>
            <a:normAutofit/>
          </a:bodyPr>
          <a:lstStyle/>
          <a:p>
            <a:r>
              <a:rPr lang="en-US" sz="4000" b="1" dirty="0"/>
              <a:t>ARPA – NEUs: OPB Info to Submit</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9FA74696-CBBD-0849-B8A3-C7D652A5737F}"/>
              </a:ext>
            </a:extLst>
          </p:cNvPr>
          <p:cNvPicPr>
            <a:picLocks noChangeAspect="1"/>
          </p:cNvPicPr>
          <p:nvPr/>
        </p:nvPicPr>
        <p:blipFill>
          <a:blip r:embed="rId2"/>
          <a:stretch>
            <a:fillRect/>
          </a:stretch>
        </p:blipFill>
        <p:spPr>
          <a:xfrm>
            <a:off x="10467848" y="6176963"/>
            <a:ext cx="1724152" cy="727593"/>
          </a:xfrm>
          <a:prstGeom prst="rect">
            <a:avLst/>
          </a:prstGeom>
        </p:spPr>
      </p:pic>
      <p:pic>
        <p:nvPicPr>
          <p:cNvPr id="6" name="Content Placeholder 5">
            <a:extLst>
              <a:ext uri="{FF2B5EF4-FFF2-40B4-BE49-F238E27FC236}">
                <a16:creationId xmlns:a16="http://schemas.microsoft.com/office/drawing/2014/main" id="{9AFDF487-DFBD-42D3-9B81-57FA7887E547}"/>
              </a:ext>
            </a:extLst>
          </p:cNvPr>
          <p:cNvPicPr>
            <a:picLocks noGrp="1" noChangeAspect="1"/>
          </p:cNvPicPr>
          <p:nvPr>
            <p:ph idx="1"/>
          </p:nvPr>
        </p:nvPicPr>
        <p:blipFill>
          <a:blip r:embed="rId3"/>
          <a:stretch>
            <a:fillRect/>
          </a:stretch>
        </p:blipFill>
        <p:spPr>
          <a:xfrm>
            <a:off x="558210" y="2560320"/>
            <a:ext cx="5436294" cy="3176291"/>
          </a:xfrm>
          <a:prstGeom prst="rect">
            <a:avLst/>
          </a:prstGeom>
        </p:spPr>
      </p:pic>
      <p:pic>
        <p:nvPicPr>
          <p:cNvPr id="7" name="Picture 6">
            <a:extLst>
              <a:ext uri="{FF2B5EF4-FFF2-40B4-BE49-F238E27FC236}">
                <a16:creationId xmlns:a16="http://schemas.microsoft.com/office/drawing/2014/main" id="{AB6FE9E6-A6E3-44EA-8109-3FAFE15AD68A}"/>
              </a:ext>
            </a:extLst>
          </p:cNvPr>
          <p:cNvPicPr>
            <a:picLocks noChangeAspect="1"/>
          </p:cNvPicPr>
          <p:nvPr/>
        </p:nvPicPr>
        <p:blipFill>
          <a:blip r:embed="rId4"/>
          <a:stretch>
            <a:fillRect/>
          </a:stretch>
        </p:blipFill>
        <p:spPr>
          <a:xfrm>
            <a:off x="6197499" y="2569464"/>
            <a:ext cx="5525109" cy="3158002"/>
          </a:xfrm>
          <a:prstGeom prst="rect">
            <a:avLst/>
          </a:prstGeom>
        </p:spPr>
      </p:pic>
    </p:spTree>
    <p:extLst>
      <p:ext uri="{BB962C8B-B14F-4D97-AF65-F5344CB8AC3E}">
        <p14:creationId xmlns:p14="http://schemas.microsoft.com/office/powerpoint/2010/main" val="3190086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1115568" y="548640"/>
            <a:ext cx="10168128" cy="1179576"/>
          </a:xfrm>
        </p:spPr>
        <p:txBody>
          <a:bodyPr>
            <a:normAutofit/>
          </a:bodyPr>
          <a:lstStyle/>
          <a:p>
            <a:r>
              <a:rPr lang="en-US" sz="4000" b="1" dirty="0"/>
              <a:t>Eligible Uses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03E900C-2E04-6D42-92E1-3E7FE5678618}"/>
              </a:ext>
            </a:extLst>
          </p:cNvPr>
          <p:cNvSpPr>
            <a:spLocks noGrp="1"/>
          </p:cNvSpPr>
          <p:nvPr>
            <p:ph idx="1"/>
          </p:nvPr>
        </p:nvSpPr>
        <p:spPr>
          <a:xfrm>
            <a:off x="566928" y="2221992"/>
            <a:ext cx="11155680" cy="3954971"/>
          </a:xfrm>
        </p:spPr>
        <p:txBody>
          <a:bodyPr>
            <a:normAutofit fontScale="25000" lnSpcReduction="20000"/>
          </a:bodyPr>
          <a:lstStyle/>
          <a:p>
            <a:pPr marL="514350" indent="-514350">
              <a:lnSpc>
                <a:spcPct val="120000"/>
              </a:lnSpc>
              <a:spcBef>
                <a:spcPts val="0"/>
              </a:spcBef>
              <a:buFont typeface="+mj-lt"/>
              <a:buAutoNum type="arabicPeriod"/>
            </a:pPr>
            <a:r>
              <a:rPr lang="en-US" sz="6400" dirty="0">
                <a:latin typeface="MuseoSans-300"/>
              </a:rPr>
              <a:t>To respond to the public health emergency with respect to the Coronavirus Disease 2019 (COVID–19) or its negative economic impacts, including assistance to households, small businesses, and nonprofits, or aid to impacted industries such as tourism, travel, and hospitality; </a:t>
            </a:r>
          </a:p>
          <a:p>
            <a:pPr lvl="1">
              <a:lnSpc>
                <a:spcPct val="120000"/>
              </a:lnSpc>
              <a:spcBef>
                <a:spcPts val="0"/>
              </a:spcBef>
            </a:pPr>
            <a:r>
              <a:rPr lang="en-US" sz="6400" i="1" dirty="0">
                <a:latin typeface="MuseoSans-300"/>
              </a:rPr>
              <a:t>No more restrictive than the CARES Act Coronavirus Relief Fund </a:t>
            </a:r>
          </a:p>
          <a:p>
            <a:pPr marL="514350" indent="-514350">
              <a:lnSpc>
                <a:spcPct val="120000"/>
              </a:lnSpc>
              <a:spcBef>
                <a:spcPts val="0"/>
              </a:spcBef>
              <a:buFont typeface="+mj-lt"/>
              <a:buAutoNum type="arabicPeriod"/>
            </a:pPr>
            <a:r>
              <a:rPr lang="en-US" sz="6400" dirty="0">
                <a:latin typeface="MuseoSans-300"/>
              </a:rPr>
              <a:t>To respond to workers performing essential work during the COVID–19 public health emergency by providing premium pay to eligible workers of the metropolitan city, nonentitlement unit of local government, or county that are performing such essential work, or by providing grants to eligible employers that have eligible workers who perform essential work; </a:t>
            </a:r>
          </a:p>
          <a:p>
            <a:pPr lvl="1">
              <a:lnSpc>
                <a:spcPct val="120000"/>
              </a:lnSpc>
              <a:spcBef>
                <a:spcPts val="0"/>
              </a:spcBef>
            </a:pPr>
            <a:r>
              <a:rPr lang="en-US" sz="6400" i="1" dirty="0">
                <a:latin typeface="MuseoSans-300"/>
              </a:rPr>
              <a:t>Allows a municipality to provide up to $13 per hour above regular wages. (</a:t>
            </a:r>
            <a:r>
              <a:rPr lang="en-US" sz="6400" b="1" i="1" dirty="0">
                <a:latin typeface="MuseoSans-300"/>
              </a:rPr>
              <a:t>NOTE: THE COVERED PERIOD BEGINS March 3, 2021) </a:t>
            </a:r>
            <a:endParaRPr lang="en-US" sz="6400" i="1" dirty="0">
              <a:latin typeface="MuseoSans-300"/>
            </a:endParaRPr>
          </a:p>
          <a:p>
            <a:pPr marL="514350" indent="-514350">
              <a:lnSpc>
                <a:spcPct val="120000"/>
              </a:lnSpc>
              <a:spcBef>
                <a:spcPts val="0"/>
              </a:spcBef>
              <a:buFont typeface="+mj-lt"/>
              <a:buAutoNum type="arabicPeriod"/>
            </a:pPr>
            <a:r>
              <a:rPr lang="en-US" sz="6400" dirty="0">
                <a:latin typeface="MuseoSans-300"/>
              </a:rPr>
              <a:t>For the provision of government services to the extent of the reduction in revenue of such metropolitan city, nonentitlement unit of local government, or county due to the COVID–19 public health emergency relative to revenues collected in the most recent full fiscal year of the metropolitan city, nonentitlement unit of local government, or county prior to the emergency; or </a:t>
            </a:r>
          </a:p>
          <a:p>
            <a:pPr lvl="1">
              <a:lnSpc>
                <a:spcPct val="120000"/>
              </a:lnSpc>
              <a:spcBef>
                <a:spcPts val="0"/>
              </a:spcBef>
            </a:pPr>
            <a:r>
              <a:rPr lang="en-US" sz="6400" i="1" dirty="0">
                <a:latin typeface="MuseoSans-300"/>
              </a:rPr>
              <a:t>Allows revenue replacement. The base year to measure lost revenue against is not the most recent full fiscal year, but the most recent full fiscal year prior to the emergency. </a:t>
            </a:r>
          </a:p>
          <a:p>
            <a:pPr marL="514350" indent="-514350">
              <a:lnSpc>
                <a:spcPct val="120000"/>
              </a:lnSpc>
              <a:spcBef>
                <a:spcPts val="0"/>
              </a:spcBef>
              <a:buFont typeface="+mj-lt"/>
              <a:buAutoNum type="arabicPeriod"/>
            </a:pPr>
            <a:r>
              <a:rPr lang="en-US" sz="6400" dirty="0">
                <a:latin typeface="MuseoSans-300"/>
              </a:rPr>
              <a:t>To make necessary investments in water, sewer, or broadband infrastructure. </a:t>
            </a:r>
          </a:p>
          <a:p>
            <a:pPr lvl="1">
              <a:lnSpc>
                <a:spcPct val="120000"/>
              </a:lnSpc>
              <a:spcBef>
                <a:spcPts val="0"/>
              </a:spcBef>
            </a:pPr>
            <a:r>
              <a:rPr lang="en-US" sz="6400" i="1" dirty="0">
                <a:latin typeface="MuseoSans-300"/>
              </a:rPr>
              <a:t>Treasury will provide additional guidance </a:t>
            </a:r>
            <a:endParaRPr lang="en-US" sz="6400" i="1" dirty="0">
              <a:solidFill>
                <a:srgbClr val="333333"/>
              </a:solidFill>
              <a:effectLst/>
              <a:latin typeface="MuseoSans-300"/>
              <a:ea typeface="Calibri" panose="020F0502020204030204" pitchFamily="34" charset="0"/>
            </a:endParaRPr>
          </a:p>
          <a:p>
            <a:pPr marL="0" indent="0">
              <a:spcBef>
                <a:spcPts val="0"/>
              </a:spcBef>
              <a:buNone/>
            </a:pPr>
            <a:endParaRPr lang="en-US" dirty="0">
              <a:solidFill>
                <a:srgbClr val="333333"/>
              </a:solidFill>
              <a:effectLst/>
              <a:latin typeface="MuseoSans-300"/>
              <a:ea typeface="Calibri" panose="020F0502020204030204" pitchFamily="34" charset="0"/>
            </a:endParaRPr>
          </a:p>
        </p:txBody>
      </p:sp>
      <p:pic>
        <p:nvPicPr>
          <p:cNvPr id="9" name="Picture 8">
            <a:extLst>
              <a:ext uri="{FF2B5EF4-FFF2-40B4-BE49-F238E27FC236}">
                <a16:creationId xmlns:a16="http://schemas.microsoft.com/office/drawing/2014/main" id="{9FA74696-CBBD-0849-B8A3-C7D652A5737F}"/>
              </a:ext>
            </a:extLst>
          </p:cNvPr>
          <p:cNvPicPr>
            <a:picLocks noChangeAspect="1"/>
          </p:cNvPicPr>
          <p:nvPr/>
        </p:nvPicPr>
        <p:blipFill>
          <a:blip r:embed="rId2"/>
          <a:stretch>
            <a:fillRect/>
          </a:stretch>
        </p:blipFill>
        <p:spPr>
          <a:xfrm>
            <a:off x="10467848" y="6176963"/>
            <a:ext cx="1724152" cy="727593"/>
          </a:xfrm>
          <a:prstGeom prst="rect">
            <a:avLst/>
          </a:prstGeom>
        </p:spPr>
      </p:pic>
    </p:spTree>
    <p:extLst>
      <p:ext uri="{BB962C8B-B14F-4D97-AF65-F5344CB8AC3E}">
        <p14:creationId xmlns:p14="http://schemas.microsoft.com/office/powerpoint/2010/main" val="3702534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1115568" y="548640"/>
            <a:ext cx="10168128" cy="1179576"/>
          </a:xfrm>
        </p:spPr>
        <p:txBody>
          <a:bodyPr>
            <a:normAutofit/>
          </a:bodyPr>
          <a:lstStyle/>
          <a:p>
            <a:r>
              <a:rPr lang="en-US" sz="4000" b="1" dirty="0"/>
              <a:t>Eligible Uses: COVID-19 Pandemic Response</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03E900C-2E04-6D42-92E1-3E7FE5678618}"/>
              </a:ext>
            </a:extLst>
          </p:cNvPr>
          <p:cNvSpPr>
            <a:spLocks noGrp="1"/>
          </p:cNvSpPr>
          <p:nvPr>
            <p:ph idx="1"/>
          </p:nvPr>
        </p:nvSpPr>
        <p:spPr>
          <a:xfrm>
            <a:off x="566928" y="2221992"/>
            <a:ext cx="11155680" cy="3954971"/>
          </a:xfrm>
        </p:spPr>
        <p:txBody>
          <a:bodyPr>
            <a:normAutofit fontScale="55000" lnSpcReduction="20000"/>
          </a:bodyPr>
          <a:lstStyle/>
          <a:p>
            <a:pPr marL="0" indent="0" algn="just">
              <a:lnSpc>
                <a:spcPct val="120000"/>
              </a:lnSpc>
              <a:spcBef>
                <a:spcPts val="0"/>
              </a:spcBef>
              <a:buNone/>
            </a:pPr>
            <a:r>
              <a:rPr lang="en-US" sz="4000" dirty="0">
                <a:latin typeface="MuseoSans-300"/>
              </a:rPr>
              <a:t>To respond to the public health emergency with respect to the Coronavirus Disease 2019 (COVID–19) or its negative economic impacts, including assistance to households, small businesses, and nonprofits, or aid to impacted industries such as tourism, travel, and hospitality.</a:t>
            </a:r>
          </a:p>
          <a:p>
            <a:pPr marL="0" indent="0">
              <a:lnSpc>
                <a:spcPct val="120000"/>
              </a:lnSpc>
              <a:spcBef>
                <a:spcPts val="0"/>
              </a:spcBef>
              <a:buNone/>
            </a:pPr>
            <a:endParaRPr lang="en-US" sz="4000" dirty="0">
              <a:latin typeface="MuseoSans-300"/>
            </a:endParaRPr>
          </a:p>
          <a:p>
            <a:pPr lvl="1">
              <a:lnSpc>
                <a:spcPct val="120000"/>
              </a:lnSpc>
              <a:spcBef>
                <a:spcPts val="0"/>
              </a:spcBef>
            </a:pPr>
            <a:r>
              <a:rPr lang="en-US" sz="3600" dirty="0">
                <a:latin typeface="MuseoSans-300"/>
              </a:rPr>
              <a:t>COVID-19 Mitigation and Prevention</a:t>
            </a:r>
          </a:p>
          <a:p>
            <a:pPr lvl="1">
              <a:lnSpc>
                <a:spcPct val="120000"/>
              </a:lnSpc>
              <a:spcBef>
                <a:spcPts val="0"/>
              </a:spcBef>
            </a:pPr>
            <a:r>
              <a:rPr lang="en-US" sz="3600" dirty="0">
                <a:latin typeface="MuseoSans-300"/>
              </a:rPr>
              <a:t>Medical Expenses</a:t>
            </a:r>
          </a:p>
          <a:p>
            <a:pPr lvl="1">
              <a:lnSpc>
                <a:spcPct val="120000"/>
              </a:lnSpc>
              <a:spcBef>
                <a:spcPts val="0"/>
              </a:spcBef>
            </a:pPr>
            <a:r>
              <a:rPr lang="en-US" sz="3600" dirty="0">
                <a:latin typeface="MuseoSans-300"/>
              </a:rPr>
              <a:t>Behavioral Health Care Including Addiction Treatment</a:t>
            </a:r>
          </a:p>
          <a:p>
            <a:pPr lvl="1">
              <a:lnSpc>
                <a:spcPct val="120000"/>
              </a:lnSpc>
              <a:spcBef>
                <a:spcPts val="0"/>
              </a:spcBef>
            </a:pPr>
            <a:r>
              <a:rPr lang="en-US" sz="3600" dirty="0">
                <a:latin typeface="MuseoSans-300"/>
              </a:rPr>
              <a:t>Public Health and Public Safety Employees</a:t>
            </a:r>
          </a:p>
          <a:p>
            <a:pPr lvl="1">
              <a:lnSpc>
                <a:spcPct val="120000"/>
              </a:lnSpc>
              <a:spcBef>
                <a:spcPts val="0"/>
              </a:spcBef>
            </a:pPr>
            <a:r>
              <a:rPr lang="en-US" sz="3600" dirty="0">
                <a:latin typeface="MuseoSans-300"/>
              </a:rPr>
              <a:t>Data, Design, and Execution of Health Programs</a:t>
            </a:r>
          </a:p>
          <a:p>
            <a:pPr lvl="1">
              <a:lnSpc>
                <a:spcPct val="120000"/>
              </a:lnSpc>
              <a:spcBef>
                <a:spcPts val="0"/>
              </a:spcBef>
            </a:pPr>
            <a:r>
              <a:rPr lang="en-US" sz="3600" dirty="0">
                <a:latin typeface="MuseoSans-300"/>
              </a:rPr>
              <a:t>Health Disparities</a:t>
            </a:r>
          </a:p>
          <a:p>
            <a:pPr lvl="1">
              <a:lnSpc>
                <a:spcPct val="120000"/>
              </a:lnSpc>
              <a:spcBef>
                <a:spcPts val="0"/>
              </a:spcBef>
            </a:pPr>
            <a:r>
              <a:rPr lang="en-US" sz="3600" dirty="0">
                <a:latin typeface="MuseoSans-300"/>
              </a:rPr>
              <a:t>Survivors Benefits</a:t>
            </a:r>
            <a:endParaRPr lang="en-US" dirty="0">
              <a:solidFill>
                <a:srgbClr val="333333"/>
              </a:solidFill>
              <a:effectLst/>
              <a:latin typeface="MuseoSans-300"/>
              <a:ea typeface="Calibri" panose="020F0502020204030204" pitchFamily="34" charset="0"/>
            </a:endParaRPr>
          </a:p>
        </p:txBody>
      </p:sp>
      <p:pic>
        <p:nvPicPr>
          <p:cNvPr id="9" name="Picture 8">
            <a:extLst>
              <a:ext uri="{FF2B5EF4-FFF2-40B4-BE49-F238E27FC236}">
                <a16:creationId xmlns:a16="http://schemas.microsoft.com/office/drawing/2014/main" id="{9FA74696-CBBD-0849-B8A3-C7D652A5737F}"/>
              </a:ext>
            </a:extLst>
          </p:cNvPr>
          <p:cNvPicPr>
            <a:picLocks noChangeAspect="1"/>
          </p:cNvPicPr>
          <p:nvPr/>
        </p:nvPicPr>
        <p:blipFill>
          <a:blip r:embed="rId2"/>
          <a:stretch>
            <a:fillRect/>
          </a:stretch>
        </p:blipFill>
        <p:spPr>
          <a:xfrm>
            <a:off x="10467848" y="6176963"/>
            <a:ext cx="1724152" cy="727593"/>
          </a:xfrm>
          <a:prstGeom prst="rect">
            <a:avLst/>
          </a:prstGeom>
        </p:spPr>
      </p:pic>
    </p:spTree>
    <p:extLst>
      <p:ext uri="{BB962C8B-B14F-4D97-AF65-F5344CB8AC3E}">
        <p14:creationId xmlns:p14="http://schemas.microsoft.com/office/powerpoint/2010/main" val="3319949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1115568" y="548640"/>
            <a:ext cx="10168128" cy="1179576"/>
          </a:xfrm>
        </p:spPr>
        <p:txBody>
          <a:bodyPr>
            <a:normAutofit/>
          </a:bodyPr>
          <a:lstStyle/>
          <a:p>
            <a:r>
              <a:rPr lang="en-US" sz="4000" b="1" dirty="0"/>
              <a:t>Eligible Uses: COVID-19 Pandemic Response</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03E900C-2E04-6D42-92E1-3E7FE5678618}"/>
              </a:ext>
            </a:extLst>
          </p:cNvPr>
          <p:cNvSpPr>
            <a:spLocks noGrp="1"/>
          </p:cNvSpPr>
          <p:nvPr>
            <p:ph idx="1"/>
          </p:nvPr>
        </p:nvSpPr>
        <p:spPr>
          <a:xfrm>
            <a:off x="566928" y="2221992"/>
            <a:ext cx="11155680" cy="3954971"/>
          </a:xfrm>
        </p:spPr>
        <p:txBody>
          <a:bodyPr>
            <a:normAutofit lnSpcReduction="10000"/>
          </a:bodyPr>
          <a:lstStyle/>
          <a:p>
            <a:pPr marL="0" indent="0">
              <a:lnSpc>
                <a:spcPct val="120000"/>
              </a:lnSpc>
              <a:spcBef>
                <a:spcPts val="0"/>
              </a:spcBef>
              <a:buNone/>
            </a:pPr>
            <a:r>
              <a:rPr lang="en-US" dirty="0">
                <a:latin typeface="MuseoSans-300"/>
              </a:rPr>
              <a:t>Presumption of Eligibility inside Qualified Census Tracts (</a:t>
            </a:r>
            <a:r>
              <a:rPr lang="en-US" dirty="0">
                <a:latin typeface="MuseoSans-300"/>
                <a:hlinkClick r:id="rId2"/>
              </a:rPr>
              <a:t>QCT</a:t>
            </a:r>
            <a:r>
              <a:rPr lang="en-US" dirty="0">
                <a:latin typeface="MuseoSans-300"/>
              </a:rPr>
              <a:t>)</a:t>
            </a:r>
          </a:p>
          <a:p>
            <a:pPr lvl="1">
              <a:lnSpc>
                <a:spcPct val="120000"/>
              </a:lnSpc>
              <a:spcBef>
                <a:spcPts val="0"/>
              </a:spcBef>
            </a:pPr>
            <a:r>
              <a:rPr lang="en-US" dirty="0">
                <a:latin typeface="MuseoSans-300"/>
              </a:rPr>
              <a:t>Direct cash and loan interventions</a:t>
            </a:r>
          </a:p>
          <a:p>
            <a:pPr lvl="1">
              <a:lnSpc>
                <a:spcPct val="120000"/>
              </a:lnSpc>
              <a:spcBef>
                <a:spcPts val="0"/>
              </a:spcBef>
            </a:pPr>
            <a:r>
              <a:rPr lang="en-US" dirty="0">
                <a:latin typeface="MuseoSans-300"/>
              </a:rPr>
              <a:t>Assistance to business and non-profits</a:t>
            </a:r>
          </a:p>
          <a:p>
            <a:pPr lvl="1">
              <a:lnSpc>
                <a:spcPct val="120000"/>
              </a:lnSpc>
              <a:spcBef>
                <a:spcPts val="0"/>
              </a:spcBef>
            </a:pPr>
            <a:r>
              <a:rPr lang="en-US" dirty="0">
                <a:latin typeface="MuseoSans-300"/>
              </a:rPr>
              <a:t>Impacted industries and workers</a:t>
            </a:r>
          </a:p>
          <a:p>
            <a:pPr lvl="1">
              <a:lnSpc>
                <a:spcPct val="120000"/>
              </a:lnSpc>
              <a:spcBef>
                <a:spcPts val="0"/>
              </a:spcBef>
            </a:pPr>
            <a:r>
              <a:rPr lang="en-US" dirty="0">
                <a:latin typeface="MuseoSans-300"/>
              </a:rPr>
              <a:t>Housing and Community Development</a:t>
            </a:r>
          </a:p>
          <a:p>
            <a:pPr lvl="1">
              <a:lnSpc>
                <a:spcPct val="120000"/>
              </a:lnSpc>
              <a:spcBef>
                <a:spcPts val="0"/>
              </a:spcBef>
            </a:pPr>
            <a:r>
              <a:rPr lang="en-US" dirty="0">
                <a:latin typeface="MuseoSans-300"/>
              </a:rPr>
              <a:t>Homelessness</a:t>
            </a:r>
          </a:p>
          <a:p>
            <a:pPr lvl="1">
              <a:lnSpc>
                <a:spcPct val="120000"/>
              </a:lnSpc>
              <a:spcBef>
                <a:spcPts val="0"/>
              </a:spcBef>
            </a:pPr>
            <a:r>
              <a:rPr lang="en-US" dirty="0">
                <a:latin typeface="MuseoSans-300"/>
              </a:rPr>
              <a:t>Childcare and Education</a:t>
            </a:r>
          </a:p>
          <a:p>
            <a:pPr>
              <a:lnSpc>
                <a:spcPct val="120000"/>
              </a:lnSpc>
              <a:spcBef>
                <a:spcPts val="0"/>
              </a:spcBef>
            </a:pPr>
            <a:r>
              <a:rPr lang="en-US" sz="2400" dirty="0">
                <a:solidFill>
                  <a:srgbClr val="333333"/>
                </a:solidFill>
                <a:effectLst/>
                <a:latin typeface="MuseoSans-300"/>
                <a:ea typeface="Calibri" panose="020F0502020204030204" pitchFamily="34" charset="0"/>
              </a:rPr>
              <a:t>Treasury’s Interim Final Rule (beginning p. 18) and </a:t>
            </a:r>
            <a:r>
              <a:rPr lang="en-US" sz="2400" dirty="0">
                <a:solidFill>
                  <a:srgbClr val="333333"/>
                </a:solidFill>
                <a:latin typeface="Calibri" panose="020F0502020204030204" pitchFamily="34" charset="0"/>
                <a:ea typeface="Calibri" panose="020F0502020204030204" pitchFamily="34" charset="0"/>
              </a:rPr>
              <a:t>t</a:t>
            </a:r>
            <a:r>
              <a:rPr lang="en-US" sz="2400" dirty="0">
                <a:effectLst/>
                <a:latin typeface="Calibri" panose="020F0502020204030204" pitchFamily="34" charset="0"/>
                <a:ea typeface="Calibri" panose="020F0502020204030204" pitchFamily="34" charset="0"/>
              </a:rPr>
              <a:t>he FAQ provide some types of activities: </a:t>
            </a:r>
            <a:r>
              <a:rPr lang="en-US" sz="2400" u="sng" dirty="0">
                <a:solidFill>
                  <a:srgbClr val="0563C1"/>
                </a:solidFill>
                <a:effectLst/>
                <a:latin typeface="Calibri" panose="020F0502020204030204" pitchFamily="34" charset="0"/>
                <a:ea typeface="Calibri" panose="020F0502020204030204" pitchFamily="34" charset="0"/>
                <a:hlinkClick r:id="rId3"/>
              </a:rPr>
              <a:t>https://home.treasury.gov/system/files/136/SLFRPFAQ.pdf</a:t>
            </a:r>
            <a:r>
              <a:rPr lang="en-US" sz="2400" dirty="0">
                <a:effectLst/>
                <a:latin typeface="Calibri" panose="020F0502020204030204" pitchFamily="34" charset="0"/>
                <a:ea typeface="Calibri" panose="020F0502020204030204" pitchFamily="34" charset="0"/>
              </a:rPr>
              <a:t>. </a:t>
            </a:r>
            <a:endParaRPr lang="en-US" sz="2400" dirty="0">
              <a:solidFill>
                <a:srgbClr val="333333"/>
              </a:solidFill>
              <a:effectLst/>
              <a:latin typeface="MuseoSans-300"/>
              <a:ea typeface="Calibri" panose="020F0502020204030204" pitchFamily="34" charset="0"/>
            </a:endParaRPr>
          </a:p>
        </p:txBody>
      </p:sp>
      <p:pic>
        <p:nvPicPr>
          <p:cNvPr id="9" name="Picture 8">
            <a:extLst>
              <a:ext uri="{FF2B5EF4-FFF2-40B4-BE49-F238E27FC236}">
                <a16:creationId xmlns:a16="http://schemas.microsoft.com/office/drawing/2014/main" id="{9FA74696-CBBD-0849-B8A3-C7D652A5737F}"/>
              </a:ext>
            </a:extLst>
          </p:cNvPr>
          <p:cNvPicPr>
            <a:picLocks noChangeAspect="1"/>
          </p:cNvPicPr>
          <p:nvPr/>
        </p:nvPicPr>
        <p:blipFill>
          <a:blip r:embed="rId4"/>
          <a:stretch>
            <a:fillRect/>
          </a:stretch>
        </p:blipFill>
        <p:spPr>
          <a:xfrm>
            <a:off x="10467848" y="6176963"/>
            <a:ext cx="1724152" cy="727593"/>
          </a:xfrm>
          <a:prstGeom prst="rect">
            <a:avLst/>
          </a:prstGeom>
        </p:spPr>
      </p:pic>
    </p:spTree>
    <p:extLst>
      <p:ext uri="{BB962C8B-B14F-4D97-AF65-F5344CB8AC3E}">
        <p14:creationId xmlns:p14="http://schemas.microsoft.com/office/powerpoint/2010/main" val="383723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1115568" y="548640"/>
            <a:ext cx="10168128" cy="1179576"/>
          </a:xfrm>
        </p:spPr>
        <p:txBody>
          <a:bodyPr>
            <a:normAutofit/>
          </a:bodyPr>
          <a:lstStyle/>
          <a:p>
            <a:r>
              <a:rPr lang="en-US" sz="4000" b="1" dirty="0"/>
              <a:t>Eligible Uses: Workforce/Personnel</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03E900C-2E04-6D42-92E1-3E7FE5678618}"/>
              </a:ext>
            </a:extLst>
          </p:cNvPr>
          <p:cNvSpPr>
            <a:spLocks noGrp="1"/>
          </p:cNvSpPr>
          <p:nvPr>
            <p:ph idx="1"/>
          </p:nvPr>
        </p:nvSpPr>
        <p:spPr>
          <a:xfrm>
            <a:off x="566928" y="2221992"/>
            <a:ext cx="11155680" cy="3954971"/>
          </a:xfrm>
        </p:spPr>
        <p:txBody>
          <a:bodyPr>
            <a:noAutofit/>
          </a:bodyPr>
          <a:lstStyle/>
          <a:p>
            <a:pPr marL="0" indent="0" algn="just">
              <a:lnSpc>
                <a:spcPct val="120000"/>
              </a:lnSpc>
              <a:spcBef>
                <a:spcPts val="0"/>
              </a:spcBef>
              <a:buNone/>
            </a:pPr>
            <a:r>
              <a:rPr lang="en-US" sz="2000" dirty="0">
                <a:latin typeface="MuseoSans-300"/>
              </a:rPr>
              <a:t>Fiscal Recovery Funds payments may be used by recipients to provide premium pay to eligible workers performing essential work during the COVID-19 public health emergency or to provide grants to third-party employers with eligible workers performing essential work. </a:t>
            </a:r>
          </a:p>
          <a:p>
            <a:pPr>
              <a:lnSpc>
                <a:spcPct val="120000"/>
              </a:lnSpc>
              <a:spcBef>
                <a:spcPts val="0"/>
              </a:spcBef>
            </a:pPr>
            <a:r>
              <a:rPr lang="en-US" sz="2000" dirty="0">
                <a:latin typeface="MuseoSans-300"/>
              </a:rPr>
              <a:t>The Interim Final Rule defines "essential work" as work involving regular in-person interactions or regular physical handling of items that were also handled by others.</a:t>
            </a:r>
          </a:p>
          <a:p>
            <a:pPr>
              <a:lnSpc>
                <a:spcPct val="120000"/>
              </a:lnSpc>
              <a:spcBef>
                <a:spcPts val="0"/>
              </a:spcBef>
            </a:pPr>
            <a:r>
              <a:rPr lang="en-US" sz="2000" dirty="0">
                <a:latin typeface="MuseoSans-300"/>
              </a:rPr>
              <a:t>Such workers include: </a:t>
            </a:r>
          </a:p>
          <a:p>
            <a:pPr lvl="1">
              <a:lnSpc>
                <a:spcPct val="120000"/>
              </a:lnSpc>
              <a:spcBef>
                <a:spcPts val="0"/>
              </a:spcBef>
            </a:pPr>
            <a:r>
              <a:rPr lang="en-US" sz="1800" dirty="0">
                <a:latin typeface="MuseoSans-300"/>
              </a:rPr>
              <a:t>Staff at nursing homes, hospitals, and home care settings </a:t>
            </a:r>
          </a:p>
          <a:p>
            <a:pPr lvl="1">
              <a:lnSpc>
                <a:spcPct val="120000"/>
              </a:lnSpc>
              <a:spcBef>
                <a:spcPts val="0"/>
              </a:spcBef>
            </a:pPr>
            <a:r>
              <a:rPr lang="en-US" sz="1800" dirty="0">
                <a:latin typeface="MuseoSans-300"/>
              </a:rPr>
              <a:t>Workers at farms, food production facilities, grocery stores, and restaurants </a:t>
            </a:r>
          </a:p>
          <a:p>
            <a:pPr lvl="1">
              <a:lnSpc>
                <a:spcPct val="120000"/>
              </a:lnSpc>
              <a:spcBef>
                <a:spcPts val="0"/>
              </a:spcBef>
            </a:pPr>
            <a:r>
              <a:rPr lang="en-US" sz="1800" dirty="0">
                <a:latin typeface="MuseoSans-300"/>
              </a:rPr>
              <a:t>Janitors and sanitation workers</a:t>
            </a:r>
          </a:p>
          <a:p>
            <a:pPr lvl="1">
              <a:lnSpc>
                <a:spcPct val="120000"/>
              </a:lnSpc>
              <a:spcBef>
                <a:spcPts val="0"/>
              </a:spcBef>
            </a:pPr>
            <a:r>
              <a:rPr lang="en-US" sz="1800" dirty="0">
                <a:latin typeface="MuseoSans-300"/>
              </a:rPr>
              <a:t>Truck drivers, transit staff, and warehouse workers </a:t>
            </a:r>
          </a:p>
          <a:p>
            <a:pPr lvl="1">
              <a:lnSpc>
                <a:spcPct val="120000"/>
              </a:lnSpc>
              <a:spcBef>
                <a:spcPts val="0"/>
              </a:spcBef>
            </a:pPr>
            <a:r>
              <a:rPr lang="en-US" sz="1800" dirty="0">
                <a:latin typeface="MuseoSans-300"/>
              </a:rPr>
              <a:t>Public health and safety staff</a:t>
            </a:r>
          </a:p>
          <a:p>
            <a:pPr lvl="1">
              <a:lnSpc>
                <a:spcPct val="120000"/>
              </a:lnSpc>
              <a:spcBef>
                <a:spcPts val="0"/>
              </a:spcBef>
            </a:pPr>
            <a:r>
              <a:rPr lang="en-US" sz="1800" dirty="0">
                <a:latin typeface="MuseoSans-300"/>
              </a:rPr>
              <a:t>Childcare workers, educators, and other school staff</a:t>
            </a:r>
          </a:p>
          <a:p>
            <a:pPr lvl="1">
              <a:lnSpc>
                <a:spcPct val="120000"/>
              </a:lnSpc>
              <a:spcBef>
                <a:spcPts val="0"/>
              </a:spcBef>
            </a:pPr>
            <a:r>
              <a:rPr lang="en-US" sz="1800" dirty="0">
                <a:latin typeface="MuseoSans-300"/>
              </a:rPr>
              <a:t>Social service and human services staff</a:t>
            </a:r>
            <a:endParaRPr lang="en-US" sz="1800" dirty="0">
              <a:solidFill>
                <a:srgbClr val="333333"/>
              </a:solidFill>
              <a:effectLst/>
              <a:latin typeface="MuseoSans-300"/>
              <a:ea typeface="Calibri" panose="020F0502020204030204" pitchFamily="34" charset="0"/>
            </a:endParaRPr>
          </a:p>
        </p:txBody>
      </p:sp>
      <p:pic>
        <p:nvPicPr>
          <p:cNvPr id="9" name="Picture 8">
            <a:extLst>
              <a:ext uri="{FF2B5EF4-FFF2-40B4-BE49-F238E27FC236}">
                <a16:creationId xmlns:a16="http://schemas.microsoft.com/office/drawing/2014/main" id="{9FA74696-CBBD-0849-B8A3-C7D652A5737F}"/>
              </a:ext>
            </a:extLst>
          </p:cNvPr>
          <p:cNvPicPr>
            <a:picLocks noChangeAspect="1"/>
          </p:cNvPicPr>
          <p:nvPr/>
        </p:nvPicPr>
        <p:blipFill>
          <a:blip r:embed="rId2"/>
          <a:stretch>
            <a:fillRect/>
          </a:stretch>
        </p:blipFill>
        <p:spPr>
          <a:xfrm>
            <a:off x="10467848" y="6176963"/>
            <a:ext cx="1724152" cy="727593"/>
          </a:xfrm>
          <a:prstGeom prst="rect">
            <a:avLst/>
          </a:prstGeom>
        </p:spPr>
      </p:pic>
    </p:spTree>
    <p:extLst>
      <p:ext uri="{BB962C8B-B14F-4D97-AF65-F5344CB8AC3E}">
        <p14:creationId xmlns:p14="http://schemas.microsoft.com/office/powerpoint/2010/main" val="3769247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1115568" y="548640"/>
            <a:ext cx="10168128" cy="1179576"/>
          </a:xfrm>
        </p:spPr>
        <p:txBody>
          <a:bodyPr>
            <a:normAutofit/>
          </a:bodyPr>
          <a:lstStyle/>
          <a:p>
            <a:r>
              <a:rPr lang="en-US" sz="4000" b="1" dirty="0"/>
              <a:t>American Rescue Plan Act - Overview</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03E900C-2E04-6D42-92E1-3E7FE5678618}"/>
              </a:ext>
            </a:extLst>
          </p:cNvPr>
          <p:cNvSpPr>
            <a:spLocks noGrp="1"/>
          </p:cNvSpPr>
          <p:nvPr>
            <p:ph idx="1"/>
          </p:nvPr>
        </p:nvSpPr>
        <p:spPr>
          <a:xfrm>
            <a:off x="566928" y="2221992"/>
            <a:ext cx="11155680" cy="3954971"/>
          </a:xfrm>
        </p:spPr>
        <p:txBody>
          <a:bodyPr>
            <a:normAutofit fontScale="92500"/>
          </a:bodyPr>
          <a:lstStyle/>
          <a:p>
            <a:r>
              <a:rPr lang="en-US" dirty="0">
                <a:latin typeface="MuseoSans-300"/>
              </a:rPr>
              <a:t>Urgent Funding to Stabilize Government Operations, Households, and Small Businesses</a:t>
            </a:r>
          </a:p>
          <a:p>
            <a:r>
              <a:rPr lang="en-US" dirty="0">
                <a:latin typeface="MuseoSans-300"/>
              </a:rPr>
              <a:t>ARPA became law on March 11th, 2021 (P.L. 117-2)</a:t>
            </a:r>
          </a:p>
          <a:p>
            <a:r>
              <a:rPr lang="en-US" dirty="0">
                <a:latin typeface="MuseoSans-300"/>
              </a:rPr>
              <a:t>For the first time, all 19,000 municipal governments are entitled to a direct, non-competitive federal formula grant from the U.S. Treasury Department.</a:t>
            </a:r>
          </a:p>
          <a:p>
            <a:r>
              <a:rPr lang="en-US" dirty="0">
                <a:latin typeface="MuseoSans-300"/>
              </a:rPr>
              <a:t>Direct funding means:</a:t>
            </a:r>
          </a:p>
          <a:p>
            <a:pPr lvl="1"/>
            <a:r>
              <a:rPr lang="en-US" dirty="0">
                <a:latin typeface="MuseoSans-300"/>
              </a:rPr>
              <a:t>All cities, towns, and villages are entitled to a federal grant from the new Coronavirus Local Fiscal Recovery Fund.</a:t>
            </a:r>
          </a:p>
          <a:p>
            <a:pPr lvl="1"/>
            <a:r>
              <a:rPr lang="en-US" dirty="0">
                <a:latin typeface="MuseoSans-300"/>
              </a:rPr>
              <a:t>Aid obligated to municipalities is not in any way mingled with aid obligated to state or county governments.</a:t>
            </a:r>
          </a:p>
        </p:txBody>
      </p:sp>
      <p:pic>
        <p:nvPicPr>
          <p:cNvPr id="9" name="Picture 8">
            <a:extLst>
              <a:ext uri="{FF2B5EF4-FFF2-40B4-BE49-F238E27FC236}">
                <a16:creationId xmlns:a16="http://schemas.microsoft.com/office/drawing/2014/main" id="{9FA74696-CBBD-0849-B8A3-C7D652A5737F}"/>
              </a:ext>
            </a:extLst>
          </p:cNvPr>
          <p:cNvPicPr>
            <a:picLocks noChangeAspect="1"/>
          </p:cNvPicPr>
          <p:nvPr/>
        </p:nvPicPr>
        <p:blipFill>
          <a:blip r:embed="rId2"/>
          <a:stretch>
            <a:fillRect/>
          </a:stretch>
        </p:blipFill>
        <p:spPr>
          <a:xfrm>
            <a:off x="10467848" y="6176963"/>
            <a:ext cx="1724152" cy="727593"/>
          </a:xfrm>
          <a:prstGeom prst="rect">
            <a:avLst/>
          </a:prstGeom>
        </p:spPr>
      </p:pic>
    </p:spTree>
    <p:extLst>
      <p:ext uri="{BB962C8B-B14F-4D97-AF65-F5344CB8AC3E}">
        <p14:creationId xmlns:p14="http://schemas.microsoft.com/office/powerpoint/2010/main" val="966940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1115568" y="548640"/>
            <a:ext cx="10168128" cy="1179576"/>
          </a:xfrm>
        </p:spPr>
        <p:txBody>
          <a:bodyPr>
            <a:normAutofit/>
          </a:bodyPr>
          <a:lstStyle/>
          <a:p>
            <a:r>
              <a:rPr lang="en-US" sz="4000" b="1" dirty="0"/>
              <a:t>Eligible Uses: Workforce/ Personnel</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03E900C-2E04-6D42-92E1-3E7FE5678618}"/>
              </a:ext>
            </a:extLst>
          </p:cNvPr>
          <p:cNvSpPr>
            <a:spLocks noGrp="1"/>
          </p:cNvSpPr>
          <p:nvPr>
            <p:ph idx="1"/>
          </p:nvPr>
        </p:nvSpPr>
        <p:spPr>
          <a:xfrm>
            <a:off x="566928" y="2221992"/>
            <a:ext cx="11155680" cy="3954971"/>
          </a:xfrm>
        </p:spPr>
        <p:txBody>
          <a:bodyPr>
            <a:normAutofit fontScale="92500"/>
          </a:bodyPr>
          <a:lstStyle/>
          <a:p>
            <a:pPr marL="0" indent="0" algn="just">
              <a:lnSpc>
                <a:spcPct val="120000"/>
              </a:lnSpc>
              <a:spcBef>
                <a:spcPts val="0"/>
              </a:spcBef>
              <a:buNone/>
            </a:pPr>
            <a:r>
              <a:rPr lang="en-US" sz="2000" dirty="0">
                <a:solidFill>
                  <a:srgbClr val="333333"/>
                </a:solidFill>
                <a:effectLst/>
                <a:latin typeface="MuseoSans-300"/>
                <a:ea typeface="Calibri" panose="020F0502020204030204" pitchFamily="34" charset="0"/>
              </a:rPr>
              <a:t>Note: While the Interim Final Rule (p.99) primarily permits funds to be used to cover costs incurred during the </a:t>
            </a:r>
            <a:r>
              <a:rPr lang="en-US" sz="2000" i="1" dirty="0">
                <a:solidFill>
                  <a:srgbClr val="333333"/>
                </a:solidFill>
                <a:effectLst/>
                <a:latin typeface="MuseoSans-300"/>
                <a:ea typeface="Calibri" panose="020F0502020204030204" pitchFamily="34" charset="0"/>
              </a:rPr>
              <a:t>“covered period” </a:t>
            </a:r>
            <a:r>
              <a:rPr lang="en-US" sz="2000" dirty="0">
                <a:solidFill>
                  <a:srgbClr val="333333"/>
                </a:solidFill>
                <a:effectLst/>
                <a:latin typeface="MuseoSans-300"/>
                <a:ea typeface="Calibri" panose="020F0502020204030204" pitchFamily="34" charset="0"/>
              </a:rPr>
              <a:t>[beginning on March 3, 2021], it should be noted that p.50-51 of the Interim Final Rule states that,</a:t>
            </a:r>
          </a:p>
          <a:p>
            <a:pPr marL="0" indent="0" algn="just">
              <a:lnSpc>
                <a:spcPct val="120000"/>
              </a:lnSpc>
              <a:spcBef>
                <a:spcPts val="0"/>
              </a:spcBef>
              <a:buNone/>
            </a:pPr>
            <a:r>
              <a:rPr lang="en-US" sz="2000" dirty="0">
                <a:solidFill>
                  <a:srgbClr val="333333"/>
                </a:solidFill>
                <a:latin typeface="MuseoSans-300"/>
                <a:ea typeface="Calibri" panose="020F0502020204030204" pitchFamily="34" charset="0"/>
              </a:rPr>
              <a:t>“</a:t>
            </a:r>
            <a:r>
              <a:rPr lang="en-US" sz="2000" dirty="0">
                <a:solidFill>
                  <a:srgbClr val="333333"/>
                </a:solidFill>
                <a:highlight>
                  <a:srgbClr val="FFFF00"/>
                </a:highlight>
                <a:latin typeface="MuseoSans-300"/>
                <a:ea typeface="Calibri" panose="020F0502020204030204" pitchFamily="34" charset="0"/>
              </a:rPr>
              <a:t>The definition of premium pay also clarifies that premium pay may be provided retrospectively for work performed at any time since the start of the COVID-19 public health emergency</a:t>
            </a:r>
            <a:r>
              <a:rPr lang="en-US" sz="2000" dirty="0">
                <a:solidFill>
                  <a:srgbClr val="333333"/>
                </a:solidFill>
                <a:latin typeface="MuseoSans-300"/>
                <a:ea typeface="Calibri" panose="020F0502020204030204" pitchFamily="34" charset="0"/>
              </a:rPr>
              <a:t>, [January 27, 2020] where those workers have yet to be compensated adequately for work previously performed. Treasury encourages recipients to prioritize providing retrospective premium pay where possible, recognizing that many essential workers have not yet received additional compensation for work conducted over the course of many months. Essential workers who have already earned premium pay for essential work performed during the COVID-19 public health emergency remain eligible for additional payments, and an essential worker may receive both retrospective premium pay for prior work as well as prospective premium pay for current or ongoing work.” </a:t>
            </a:r>
            <a:endParaRPr lang="en-US" sz="2000" dirty="0">
              <a:solidFill>
                <a:srgbClr val="333333"/>
              </a:solidFill>
              <a:effectLst/>
              <a:latin typeface="MuseoSans-300"/>
              <a:ea typeface="Calibri" panose="020F0502020204030204" pitchFamily="34" charset="0"/>
            </a:endParaRPr>
          </a:p>
        </p:txBody>
      </p:sp>
      <p:pic>
        <p:nvPicPr>
          <p:cNvPr id="9" name="Picture 8">
            <a:extLst>
              <a:ext uri="{FF2B5EF4-FFF2-40B4-BE49-F238E27FC236}">
                <a16:creationId xmlns:a16="http://schemas.microsoft.com/office/drawing/2014/main" id="{9FA74696-CBBD-0849-B8A3-C7D652A5737F}"/>
              </a:ext>
            </a:extLst>
          </p:cNvPr>
          <p:cNvPicPr>
            <a:picLocks noChangeAspect="1"/>
          </p:cNvPicPr>
          <p:nvPr/>
        </p:nvPicPr>
        <p:blipFill>
          <a:blip r:embed="rId2"/>
          <a:stretch>
            <a:fillRect/>
          </a:stretch>
        </p:blipFill>
        <p:spPr>
          <a:xfrm>
            <a:off x="10467848" y="6176963"/>
            <a:ext cx="1724152" cy="727593"/>
          </a:xfrm>
          <a:prstGeom prst="rect">
            <a:avLst/>
          </a:prstGeom>
        </p:spPr>
      </p:pic>
    </p:spTree>
    <p:extLst>
      <p:ext uri="{BB962C8B-B14F-4D97-AF65-F5344CB8AC3E}">
        <p14:creationId xmlns:p14="http://schemas.microsoft.com/office/powerpoint/2010/main" val="830449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1115568" y="548640"/>
            <a:ext cx="10168128" cy="1179576"/>
          </a:xfrm>
        </p:spPr>
        <p:txBody>
          <a:bodyPr>
            <a:normAutofit/>
          </a:bodyPr>
          <a:lstStyle/>
          <a:p>
            <a:r>
              <a:rPr lang="en-US" sz="4000" b="1" dirty="0"/>
              <a:t>Eligible Uses: Necessary Water, Sewer Projects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03E900C-2E04-6D42-92E1-3E7FE5678618}"/>
              </a:ext>
            </a:extLst>
          </p:cNvPr>
          <p:cNvSpPr>
            <a:spLocks noGrp="1"/>
          </p:cNvSpPr>
          <p:nvPr>
            <p:ph idx="1"/>
          </p:nvPr>
        </p:nvSpPr>
        <p:spPr>
          <a:xfrm>
            <a:off x="566928" y="2221992"/>
            <a:ext cx="11155680" cy="3954971"/>
          </a:xfrm>
        </p:spPr>
        <p:txBody>
          <a:bodyPr>
            <a:normAutofit fontScale="47500" lnSpcReduction="20000"/>
          </a:bodyPr>
          <a:lstStyle/>
          <a:p>
            <a:pPr marL="0" indent="0">
              <a:lnSpc>
                <a:spcPct val="120000"/>
              </a:lnSpc>
              <a:spcBef>
                <a:spcPts val="0"/>
              </a:spcBef>
              <a:buNone/>
            </a:pPr>
            <a:r>
              <a:rPr lang="en-US" sz="4200" dirty="0">
                <a:latin typeface="MuseoSans-300"/>
              </a:rPr>
              <a:t>Coronavirus State and Local Fiscal Recovery Funds – “necessary investments in water, sewer, or broadband infrastructure.”</a:t>
            </a:r>
          </a:p>
          <a:p>
            <a:pPr>
              <a:lnSpc>
                <a:spcPct val="120000"/>
              </a:lnSpc>
              <a:spcBef>
                <a:spcPts val="0"/>
              </a:spcBef>
            </a:pPr>
            <a:r>
              <a:rPr lang="en-US" sz="4200" dirty="0">
                <a:latin typeface="MuseoSans-300"/>
              </a:rPr>
              <a:t>Projects eligible under the </a:t>
            </a:r>
            <a:r>
              <a:rPr lang="en-US" sz="4200" dirty="0">
                <a:latin typeface="MuseoSans-300"/>
                <a:hlinkClick r:id="rId2"/>
              </a:rPr>
              <a:t>Clean Water State Revolving Fund</a:t>
            </a:r>
            <a:endParaRPr lang="en-US" sz="4200" dirty="0">
              <a:latin typeface="MuseoSans-300"/>
            </a:endParaRPr>
          </a:p>
          <a:p>
            <a:pPr lvl="1">
              <a:lnSpc>
                <a:spcPct val="120000"/>
              </a:lnSpc>
              <a:spcBef>
                <a:spcPts val="0"/>
              </a:spcBef>
            </a:pPr>
            <a:r>
              <a:rPr lang="en-US" sz="4200" dirty="0">
                <a:latin typeface="MuseoSans-300"/>
              </a:rPr>
              <a:t>Construct, improve, and repair wastewater treatment plants; control non-point sources of pollution; create green infrastructure; </a:t>
            </a:r>
            <a:r>
              <a:rPr lang="en-US" sz="4200" dirty="0">
                <a:highlight>
                  <a:srgbClr val="FFFF00"/>
                </a:highlight>
                <a:latin typeface="MuseoSans-300"/>
              </a:rPr>
              <a:t>manage and treat stormwater</a:t>
            </a:r>
            <a:r>
              <a:rPr lang="en-US" sz="4200" dirty="0">
                <a:latin typeface="MuseoSans-300"/>
              </a:rPr>
              <a:t>; water reuse; protect waterbodies from pollution.</a:t>
            </a:r>
          </a:p>
          <a:p>
            <a:pPr>
              <a:lnSpc>
                <a:spcPct val="120000"/>
              </a:lnSpc>
              <a:spcBef>
                <a:spcPts val="0"/>
              </a:spcBef>
            </a:pPr>
            <a:r>
              <a:rPr lang="en-US" sz="4200" dirty="0">
                <a:latin typeface="MuseoSans-300"/>
              </a:rPr>
              <a:t>Projects eligible under the </a:t>
            </a:r>
            <a:r>
              <a:rPr lang="en-US" sz="4200" dirty="0">
                <a:latin typeface="MuseoSans-300"/>
                <a:hlinkClick r:id="rId3"/>
              </a:rPr>
              <a:t>Drinking Water State Revolving Fund</a:t>
            </a:r>
            <a:endParaRPr lang="en-US" sz="4200" dirty="0">
              <a:latin typeface="MuseoSans-300"/>
            </a:endParaRPr>
          </a:p>
          <a:p>
            <a:pPr lvl="1">
              <a:lnSpc>
                <a:spcPct val="120000"/>
              </a:lnSpc>
              <a:spcBef>
                <a:spcPts val="0"/>
              </a:spcBef>
            </a:pPr>
            <a:r>
              <a:rPr lang="en-US" sz="4200" dirty="0">
                <a:latin typeface="MuseoSans-300"/>
              </a:rPr>
              <a:t>Build or upgrade facilities to improve water quality; transmission, distribution, and storage systems; consolidation or establishment of drinking water systems</a:t>
            </a:r>
          </a:p>
          <a:p>
            <a:pPr>
              <a:lnSpc>
                <a:spcPct val="120000"/>
              </a:lnSpc>
              <a:spcBef>
                <a:spcPts val="0"/>
              </a:spcBef>
            </a:pPr>
            <a:r>
              <a:rPr lang="en-US" sz="4200" dirty="0">
                <a:latin typeface="MuseoSans-300"/>
              </a:rPr>
              <a:t>Cybersecurity</a:t>
            </a:r>
          </a:p>
          <a:p>
            <a:pPr>
              <a:lnSpc>
                <a:spcPct val="120000"/>
              </a:lnSpc>
              <a:spcBef>
                <a:spcPts val="0"/>
              </a:spcBef>
            </a:pPr>
            <a:r>
              <a:rPr lang="en-US" sz="4200" dirty="0">
                <a:latin typeface="MuseoSans-300"/>
              </a:rPr>
              <a:t>Climate Change and Resilience</a:t>
            </a:r>
          </a:p>
          <a:p>
            <a:pPr>
              <a:lnSpc>
                <a:spcPct val="120000"/>
              </a:lnSpc>
              <a:spcBef>
                <a:spcPts val="0"/>
              </a:spcBef>
            </a:pPr>
            <a:r>
              <a:rPr lang="en-US" sz="4200" dirty="0">
                <a:latin typeface="MuseoSans-300"/>
              </a:rPr>
              <a:t>Lead Service Line Replacement</a:t>
            </a:r>
            <a:endParaRPr lang="en-US" sz="3600" dirty="0">
              <a:solidFill>
                <a:srgbClr val="333333"/>
              </a:solidFill>
              <a:effectLst/>
              <a:latin typeface="MuseoSans-300"/>
              <a:ea typeface="Calibri" panose="020F0502020204030204" pitchFamily="34" charset="0"/>
            </a:endParaRPr>
          </a:p>
        </p:txBody>
      </p:sp>
      <p:pic>
        <p:nvPicPr>
          <p:cNvPr id="9" name="Picture 8">
            <a:extLst>
              <a:ext uri="{FF2B5EF4-FFF2-40B4-BE49-F238E27FC236}">
                <a16:creationId xmlns:a16="http://schemas.microsoft.com/office/drawing/2014/main" id="{9FA74696-CBBD-0849-B8A3-C7D652A5737F}"/>
              </a:ext>
            </a:extLst>
          </p:cNvPr>
          <p:cNvPicPr>
            <a:picLocks noChangeAspect="1"/>
          </p:cNvPicPr>
          <p:nvPr/>
        </p:nvPicPr>
        <p:blipFill>
          <a:blip r:embed="rId4"/>
          <a:stretch>
            <a:fillRect/>
          </a:stretch>
        </p:blipFill>
        <p:spPr>
          <a:xfrm>
            <a:off x="10467848" y="6176963"/>
            <a:ext cx="1724152" cy="727593"/>
          </a:xfrm>
          <a:prstGeom prst="rect">
            <a:avLst/>
          </a:prstGeom>
        </p:spPr>
      </p:pic>
    </p:spTree>
    <p:extLst>
      <p:ext uri="{BB962C8B-B14F-4D97-AF65-F5344CB8AC3E}">
        <p14:creationId xmlns:p14="http://schemas.microsoft.com/office/powerpoint/2010/main" val="3277853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1115568" y="548640"/>
            <a:ext cx="10168128" cy="1179576"/>
          </a:xfrm>
        </p:spPr>
        <p:txBody>
          <a:bodyPr>
            <a:normAutofit/>
          </a:bodyPr>
          <a:lstStyle/>
          <a:p>
            <a:r>
              <a:rPr lang="en-US" sz="4000" b="1" dirty="0"/>
              <a:t>Eligible Uses: Necessary Water, Sewer Projects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03E900C-2E04-6D42-92E1-3E7FE5678618}"/>
              </a:ext>
            </a:extLst>
          </p:cNvPr>
          <p:cNvSpPr>
            <a:spLocks noGrp="1"/>
          </p:cNvSpPr>
          <p:nvPr>
            <p:ph idx="1"/>
          </p:nvPr>
        </p:nvSpPr>
        <p:spPr>
          <a:xfrm>
            <a:off x="566928" y="2221992"/>
            <a:ext cx="11155680" cy="3954971"/>
          </a:xfrm>
        </p:spPr>
        <p:txBody>
          <a:bodyPr>
            <a:normAutofit lnSpcReduction="10000"/>
          </a:bodyPr>
          <a:lstStyle/>
          <a:p>
            <a:pPr>
              <a:lnSpc>
                <a:spcPct val="120000"/>
              </a:lnSpc>
              <a:spcBef>
                <a:spcPts val="0"/>
              </a:spcBef>
            </a:pPr>
            <a:r>
              <a:rPr lang="en-US" sz="2800" dirty="0"/>
              <a:t>FAQ#32. </a:t>
            </a:r>
            <a:r>
              <a:rPr lang="en-US" sz="2800" b="1" dirty="0"/>
              <a:t>May construction on eligible water, sewer, or broadband infrastructure projects continue past December 31, 2024, assuming funds have been obligated prior to that date?</a:t>
            </a:r>
            <a:r>
              <a:rPr lang="en-US" sz="2800" dirty="0"/>
              <a:t> </a:t>
            </a:r>
          </a:p>
          <a:p>
            <a:pPr>
              <a:lnSpc>
                <a:spcPct val="120000"/>
              </a:lnSpc>
              <a:spcBef>
                <a:spcPts val="0"/>
              </a:spcBef>
            </a:pPr>
            <a:r>
              <a:rPr lang="en-US" sz="2800" dirty="0"/>
              <a:t>Yes. Treasury is interpreting the requirement that costs be incurred by December 31, 2024 to only require that recipients have obligated the funds by such date. The period of performance will run until December 31, 2026, which will provide recipients a reasonable amount of time to complete projects funded with Fiscal Recovery Funds. </a:t>
            </a:r>
            <a:endParaRPr lang="en-US" sz="3600" dirty="0">
              <a:solidFill>
                <a:srgbClr val="333333"/>
              </a:solidFill>
              <a:effectLst/>
              <a:latin typeface="MuseoSans-300"/>
              <a:ea typeface="Calibri" panose="020F0502020204030204" pitchFamily="34" charset="0"/>
            </a:endParaRPr>
          </a:p>
        </p:txBody>
      </p:sp>
      <p:pic>
        <p:nvPicPr>
          <p:cNvPr id="9" name="Picture 8">
            <a:extLst>
              <a:ext uri="{FF2B5EF4-FFF2-40B4-BE49-F238E27FC236}">
                <a16:creationId xmlns:a16="http://schemas.microsoft.com/office/drawing/2014/main" id="{9FA74696-CBBD-0849-B8A3-C7D652A5737F}"/>
              </a:ext>
            </a:extLst>
          </p:cNvPr>
          <p:cNvPicPr>
            <a:picLocks noChangeAspect="1"/>
          </p:cNvPicPr>
          <p:nvPr/>
        </p:nvPicPr>
        <p:blipFill>
          <a:blip r:embed="rId2"/>
          <a:stretch>
            <a:fillRect/>
          </a:stretch>
        </p:blipFill>
        <p:spPr>
          <a:xfrm>
            <a:off x="10467848" y="6176963"/>
            <a:ext cx="1724152" cy="727593"/>
          </a:xfrm>
          <a:prstGeom prst="rect">
            <a:avLst/>
          </a:prstGeom>
        </p:spPr>
      </p:pic>
    </p:spTree>
    <p:extLst>
      <p:ext uri="{BB962C8B-B14F-4D97-AF65-F5344CB8AC3E}">
        <p14:creationId xmlns:p14="http://schemas.microsoft.com/office/powerpoint/2010/main" val="1707823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1115568" y="548640"/>
            <a:ext cx="10168128" cy="1179576"/>
          </a:xfrm>
        </p:spPr>
        <p:txBody>
          <a:bodyPr>
            <a:normAutofit/>
          </a:bodyPr>
          <a:lstStyle/>
          <a:p>
            <a:r>
              <a:rPr lang="en-US" sz="4000" b="1" dirty="0"/>
              <a:t>Eligible Uses: Broadband</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03E900C-2E04-6D42-92E1-3E7FE5678618}"/>
              </a:ext>
            </a:extLst>
          </p:cNvPr>
          <p:cNvSpPr>
            <a:spLocks noGrp="1"/>
          </p:cNvSpPr>
          <p:nvPr>
            <p:ph idx="1"/>
          </p:nvPr>
        </p:nvSpPr>
        <p:spPr>
          <a:xfrm>
            <a:off x="566928" y="2221992"/>
            <a:ext cx="11155680" cy="3954971"/>
          </a:xfrm>
        </p:spPr>
        <p:txBody>
          <a:bodyPr>
            <a:noAutofit/>
          </a:bodyPr>
          <a:lstStyle/>
          <a:p>
            <a:pPr marL="0" indent="0">
              <a:lnSpc>
                <a:spcPct val="120000"/>
              </a:lnSpc>
              <a:spcBef>
                <a:spcPts val="0"/>
              </a:spcBef>
              <a:buNone/>
            </a:pPr>
            <a:r>
              <a:rPr lang="en-US" sz="1600" dirty="0">
                <a:latin typeface="MuseoSans-300"/>
              </a:rPr>
              <a:t>Eligible projects </a:t>
            </a:r>
            <a:r>
              <a:rPr lang="en-US" sz="1600" b="1" dirty="0">
                <a:latin typeface="MuseoSans-300"/>
              </a:rPr>
              <a:t>must:</a:t>
            </a:r>
            <a:r>
              <a:rPr lang="en-US" sz="1600" dirty="0">
                <a:latin typeface="MuseoSans-300"/>
              </a:rPr>
              <a:t> </a:t>
            </a:r>
          </a:p>
          <a:p>
            <a:pPr>
              <a:lnSpc>
                <a:spcPct val="120000"/>
              </a:lnSpc>
              <a:spcBef>
                <a:spcPts val="0"/>
              </a:spcBef>
            </a:pPr>
            <a:r>
              <a:rPr lang="en-US" sz="1600" dirty="0">
                <a:latin typeface="MuseoSans-300"/>
              </a:rPr>
              <a:t>"be designed to provide service...to unserved and underserved households and businesses.“</a:t>
            </a:r>
          </a:p>
          <a:p>
            <a:pPr lvl="1">
              <a:lnSpc>
                <a:spcPct val="120000"/>
              </a:lnSpc>
              <a:spcBef>
                <a:spcPts val="0"/>
              </a:spcBef>
            </a:pPr>
            <a:r>
              <a:rPr lang="en-US" sz="1600" dirty="0">
                <a:latin typeface="MuseoSans-300"/>
              </a:rPr>
              <a:t>Unserved and underserved = lacking access at least 25/3 Mbps wireline service</a:t>
            </a:r>
          </a:p>
          <a:p>
            <a:pPr>
              <a:lnSpc>
                <a:spcPct val="120000"/>
              </a:lnSpc>
              <a:spcBef>
                <a:spcPts val="0"/>
              </a:spcBef>
            </a:pPr>
            <a:r>
              <a:rPr lang="en-US" sz="1600" dirty="0">
                <a:latin typeface="MuseoSans-300"/>
              </a:rPr>
              <a:t>Specific service areas and locations may be defined by community </a:t>
            </a:r>
          </a:p>
          <a:p>
            <a:pPr>
              <a:lnSpc>
                <a:spcPct val="120000"/>
              </a:lnSpc>
              <a:spcBef>
                <a:spcPts val="0"/>
              </a:spcBef>
            </a:pPr>
            <a:r>
              <a:rPr lang="en-US" sz="1600" dirty="0">
                <a:latin typeface="MuseoSans-300"/>
              </a:rPr>
              <a:t>Provide service that "reliably meets or exceeds symmetrical speeds of 100 Mbps" (megabits per second) or, if impossible, at least 100/20 Mbps with the ability to scale to 100 Mbps symmetrical</a:t>
            </a:r>
          </a:p>
          <a:p>
            <a:pPr marL="0" indent="0">
              <a:lnSpc>
                <a:spcPct val="120000"/>
              </a:lnSpc>
              <a:spcBef>
                <a:spcPts val="0"/>
              </a:spcBef>
              <a:buNone/>
            </a:pPr>
            <a:endParaRPr lang="en-US" sz="1600" dirty="0">
              <a:latin typeface="MuseoSans-300"/>
            </a:endParaRPr>
          </a:p>
          <a:p>
            <a:pPr marL="0" indent="0">
              <a:lnSpc>
                <a:spcPct val="120000"/>
              </a:lnSpc>
              <a:spcBef>
                <a:spcPts val="0"/>
              </a:spcBef>
              <a:buNone/>
            </a:pPr>
            <a:r>
              <a:rPr lang="en-US" sz="1600" dirty="0">
                <a:latin typeface="MuseoSans-300"/>
              </a:rPr>
              <a:t>Eligible projects are </a:t>
            </a:r>
            <a:r>
              <a:rPr lang="en-US" sz="1600" b="1" dirty="0">
                <a:latin typeface="MuseoSans-300"/>
              </a:rPr>
              <a:t>encouraged </a:t>
            </a:r>
            <a:r>
              <a:rPr lang="en-US" sz="1600" dirty="0">
                <a:latin typeface="MuseoSans-300"/>
              </a:rPr>
              <a:t>to: </a:t>
            </a:r>
          </a:p>
          <a:p>
            <a:pPr>
              <a:lnSpc>
                <a:spcPct val="120000"/>
              </a:lnSpc>
              <a:spcBef>
                <a:spcPts val="0"/>
              </a:spcBef>
            </a:pPr>
            <a:r>
              <a:rPr lang="en-US" sz="1600" dirty="0">
                <a:latin typeface="MuseoSans-300"/>
              </a:rPr>
              <a:t>consider affordability</a:t>
            </a:r>
          </a:p>
          <a:p>
            <a:pPr>
              <a:lnSpc>
                <a:spcPct val="120000"/>
              </a:lnSpc>
              <a:spcBef>
                <a:spcPts val="0"/>
              </a:spcBef>
            </a:pPr>
            <a:r>
              <a:rPr lang="en-US" sz="1600" dirty="0">
                <a:latin typeface="MuseoSans-300"/>
              </a:rPr>
              <a:t>avoid investing in locations with "existing agreements to build reliable wireline service with minimum speeds of 100/20 Mbps by December 21, 2024“</a:t>
            </a:r>
          </a:p>
          <a:p>
            <a:pPr>
              <a:lnSpc>
                <a:spcPct val="120000"/>
              </a:lnSpc>
              <a:spcBef>
                <a:spcPts val="0"/>
              </a:spcBef>
            </a:pPr>
            <a:r>
              <a:rPr lang="en-US" sz="1600" dirty="0">
                <a:latin typeface="MuseoSans-300"/>
              </a:rPr>
              <a:t>"deliver a physical broadband connection by prioritizing projects that achieve last mile connections“</a:t>
            </a:r>
          </a:p>
          <a:p>
            <a:pPr>
              <a:lnSpc>
                <a:spcPct val="120000"/>
              </a:lnSpc>
              <a:spcBef>
                <a:spcPts val="0"/>
              </a:spcBef>
            </a:pPr>
            <a:r>
              <a:rPr lang="en-US" sz="1600" dirty="0">
                <a:latin typeface="MuseoSans-300"/>
              </a:rPr>
              <a:t>prioritize municipal, nonprofit, and cooperative-owned networks</a:t>
            </a:r>
          </a:p>
          <a:p>
            <a:pPr>
              <a:lnSpc>
                <a:spcPct val="120000"/>
              </a:lnSpc>
              <a:spcBef>
                <a:spcPts val="0"/>
              </a:spcBef>
            </a:pPr>
            <a:r>
              <a:rPr lang="en-US" sz="1600" dirty="0">
                <a:latin typeface="MuseoSans-300"/>
              </a:rPr>
              <a:t>Digital inclusion: assistance to households, including internet access and digital literacy assistance, are eligible uses</a:t>
            </a:r>
            <a:endParaRPr lang="en-US" sz="1600" dirty="0">
              <a:solidFill>
                <a:srgbClr val="333333"/>
              </a:solidFill>
              <a:effectLst/>
              <a:latin typeface="MuseoSans-300"/>
              <a:ea typeface="Calibri" panose="020F0502020204030204" pitchFamily="34" charset="0"/>
            </a:endParaRPr>
          </a:p>
        </p:txBody>
      </p:sp>
      <p:pic>
        <p:nvPicPr>
          <p:cNvPr id="9" name="Picture 8">
            <a:extLst>
              <a:ext uri="{FF2B5EF4-FFF2-40B4-BE49-F238E27FC236}">
                <a16:creationId xmlns:a16="http://schemas.microsoft.com/office/drawing/2014/main" id="{9FA74696-CBBD-0849-B8A3-C7D652A5737F}"/>
              </a:ext>
            </a:extLst>
          </p:cNvPr>
          <p:cNvPicPr>
            <a:picLocks noChangeAspect="1"/>
          </p:cNvPicPr>
          <p:nvPr/>
        </p:nvPicPr>
        <p:blipFill>
          <a:blip r:embed="rId2"/>
          <a:stretch>
            <a:fillRect/>
          </a:stretch>
        </p:blipFill>
        <p:spPr>
          <a:xfrm>
            <a:off x="10467848" y="6176963"/>
            <a:ext cx="1724152" cy="727593"/>
          </a:xfrm>
          <a:prstGeom prst="rect">
            <a:avLst/>
          </a:prstGeom>
        </p:spPr>
      </p:pic>
    </p:spTree>
    <p:extLst>
      <p:ext uri="{BB962C8B-B14F-4D97-AF65-F5344CB8AC3E}">
        <p14:creationId xmlns:p14="http://schemas.microsoft.com/office/powerpoint/2010/main" val="554344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1115568" y="548640"/>
            <a:ext cx="10168128" cy="1179576"/>
          </a:xfrm>
        </p:spPr>
        <p:txBody>
          <a:bodyPr>
            <a:normAutofit/>
          </a:bodyPr>
          <a:lstStyle/>
          <a:p>
            <a:r>
              <a:rPr lang="en-US" sz="4000" b="1" dirty="0"/>
              <a:t>Eligible Uses: Lost Revenue – Steps </a:t>
            </a:r>
            <a:r>
              <a:rPr lang="en-US" sz="4000" b="1"/>
              <a:t>to Follow</a:t>
            </a:r>
            <a:endParaRPr lang="en-US" sz="4000" b="1" dirty="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03E900C-2E04-6D42-92E1-3E7FE5678618}"/>
              </a:ext>
            </a:extLst>
          </p:cNvPr>
          <p:cNvSpPr>
            <a:spLocks noGrp="1"/>
          </p:cNvSpPr>
          <p:nvPr>
            <p:ph idx="1"/>
          </p:nvPr>
        </p:nvSpPr>
        <p:spPr>
          <a:xfrm>
            <a:off x="566928" y="2221992"/>
            <a:ext cx="11155680" cy="3954971"/>
          </a:xfrm>
        </p:spPr>
        <p:txBody>
          <a:bodyPr>
            <a:normAutofit fontScale="92500"/>
          </a:bodyPr>
          <a:lstStyle/>
          <a:p>
            <a:pPr>
              <a:lnSpc>
                <a:spcPct val="120000"/>
              </a:lnSpc>
              <a:spcBef>
                <a:spcPts val="0"/>
              </a:spcBef>
            </a:pPr>
            <a:r>
              <a:rPr lang="en-US" sz="1600" dirty="0">
                <a:solidFill>
                  <a:srgbClr val="333333"/>
                </a:solidFill>
                <a:effectLst/>
                <a:latin typeface="MuseoSans-300"/>
                <a:ea typeface="Calibri" panose="020F0502020204030204" pitchFamily="34" charset="0"/>
              </a:rPr>
              <a:t>“COVID-19 public health emergency” means the period beginning on January 27, 2020</a:t>
            </a:r>
          </a:p>
          <a:p>
            <a:pPr>
              <a:lnSpc>
                <a:spcPct val="120000"/>
              </a:lnSpc>
              <a:spcBef>
                <a:spcPts val="0"/>
              </a:spcBef>
            </a:pPr>
            <a:r>
              <a:rPr lang="en-US" sz="1600" dirty="0">
                <a:solidFill>
                  <a:srgbClr val="333333"/>
                </a:solidFill>
                <a:latin typeface="MuseoSans-300"/>
                <a:ea typeface="Calibri" panose="020F0502020204030204" pitchFamily="34" charset="0"/>
              </a:rPr>
              <a:t>Page 58 of </a:t>
            </a:r>
            <a:r>
              <a:rPr lang="en-US" sz="1600" dirty="0">
                <a:solidFill>
                  <a:srgbClr val="333333"/>
                </a:solidFill>
                <a:latin typeface="MuseoSans-300"/>
                <a:ea typeface="Calibri" panose="020F0502020204030204" pitchFamily="34" charset="0"/>
                <a:hlinkClick r:id="rId2"/>
              </a:rPr>
              <a:t>Interim Final Rule </a:t>
            </a:r>
            <a:r>
              <a:rPr lang="en-US" sz="1600" dirty="0">
                <a:solidFill>
                  <a:srgbClr val="333333"/>
                </a:solidFill>
                <a:latin typeface="MuseoSans-300"/>
                <a:ea typeface="Calibri" panose="020F0502020204030204" pitchFamily="34" charset="0"/>
              </a:rPr>
              <a:t>details steps for lost revenue calculation:</a:t>
            </a:r>
          </a:p>
          <a:p>
            <a:pPr lvl="1">
              <a:lnSpc>
                <a:spcPct val="120000"/>
              </a:lnSpc>
              <a:spcBef>
                <a:spcPts val="0"/>
              </a:spcBef>
            </a:pPr>
            <a:r>
              <a:rPr lang="en-US" sz="1600" dirty="0">
                <a:solidFill>
                  <a:srgbClr val="333333"/>
                </a:solidFill>
                <a:effectLst/>
                <a:latin typeface="MuseoSans-300"/>
                <a:ea typeface="Calibri" panose="020F0502020204030204" pitchFamily="34" charset="0"/>
              </a:rPr>
              <a:t>Recipients should calculate the extent of the reduction in revenue as of four points in time: December 31, 2020; December 31, 2021; December 31, 2022; and December 31, 2023.</a:t>
            </a:r>
          </a:p>
          <a:p>
            <a:pPr lvl="1">
              <a:lnSpc>
                <a:spcPct val="120000"/>
              </a:lnSpc>
              <a:spcBef>
                <a:spcPts val="0"/>
              </a:spcBef>
            </a:pPr>
            <a:r>
              <a:rPr lang="en-US" sz="1600" dirty="0">
                <a:solidFill>
                  <a:srgbClr val="333333"/>
                </a:solidFill>
                <a:effectLst/>
                <a:latin typeface="MuseoSans-300"/>
                <a:ea typeface="Calibri" panose="020F0502020204030204" pitchFamily="34" charset="0"/>
              </a:rPr>
              <a:t>To calculate the extent of the reduction in revenue at each of these dates, recipients should follow a four-step process:</a:t>
            </a:r>
          </a:p>
          <a:p>
            <a:pPr lvl="2">
              <a:lnSpc>
                <a:spcPct val="120000"/>
              </a:lnSpc>
              <a:spcBef>
                <a:spcPts val="0"/>
              </a:spcBef>
            </a:pPr>
            <a:r>
              <a:rPr lang="en-US" sz="1600" u="sng" dirty="0">
                <a:solidFill>
                  <a:srgbClr val="333333"/>
                </a:solidFill>
                <a:effectLst/>
                <a:latin typeface="MuseoSans-300"/>
                <a:ea typeface="Calibri" panose="020F0502020204030204" pitchFamily="34" charset="0"/>
              </a:rPr>
              <a:t>Step 1</a:t>
            </a:r>
            <a:r>
              <a:rPr lang="en-US" sz="1600" dirty="0">
                <a:solidFill>
                  <a:srgbClr val="333333"/>
                </a:solidFill>
                <a:effectLst/>
                <a:latin typeface="MuseoSans-300"/>
                <a:ea typeface="Calibri" panose="020F0502020204030204" pitchFamily="34" charset="0"/>
              </a:rPr>
              <a:t>: Identify revenues collected in the most recent full fiscal year prior to the public health emergency (i.e., last full fiscal year before January 27, 2020), called the </a:t>
            </a:r>
            <a:r>
              <a:rPr lang="en-US" sz="1600" i="1" dirty="0">
                <a:solidFill>
                  <a:srgbClr val="333333"/>
                </a:solidFill>
                <a:effectLst/>
                <a:latin typeface="MuseoSans-300"/>
                <a:ea typeface="Calibri" panose="020F0502020204030204" pitchFamily="34" charset="0"/>
              </a:rPr>
              <a:t>base year revenue</a:t>
            </a:r>
            <a:r>
              <a:rPr lang="en-US" sz="1600" dirty="0">
                <a:solidFill>
                  <a:srgbClr val="333333"/>
                </a:solidFill>
                <a:effectLst/>
                <a:latin typeface="MuseoSans-300"/>
                <a:ea typeface="Calibri" panose="020F0502020204030204" pitchFamily="34" charset="0"/>
              </a:rPr>
              <a:t>.</a:t>
            </a:r>
          </a:p>
          <a:p>
            <a:pPr lvl="2">
              <a:lnSpc>
                <a:spcPct val="120000"/>
              </a:lnSpc>
              <a:spcBef>
                <a:spcPts val="0"/>
              </a:spcBef>
            </a:pPr>
            <a:r>
              <a:rPr lang="en-US" sz="1600" u="sng" dirty="0">
                <a:solidFill>
                  <a:srgbClr val="333333"/>
                </a:solidFill>
                <a:effectLst/>
                <a:latin typeface="MuseoSans-300"/>
                <a:ea typeface="Calibri" panose="020F0502020204030204" pitchFamily="34" charset="0"/>
              </a:rPr>
              <a:t>Step 2</a:t>
            </a:r>
            <a:r>
              <a:rPr lang="en-US" sz="1600" dirty="0">
                <a:solidFill>
                  <a:srgbClr val="333333"/>
                </a:solidFill>
                <a:effectLst/>
                <a:latin typeface="MuseoSans-300"/>
                <a:ea typeface="Calibri" panose="020F0502020204030204" pitchFamily="34" charset="0"/>
              </a:rPr>
              <a:t>: Estimate </a:t>
            </a:r>
            <a:r>
              <a:rPr lang="en-US" sz="1600" i="1" dirty="0">
                <a:solidFill>
                  <a:srgbClr val="333333"/>
                </a:solidFill>
                <a:effectLst/>
                <a:latin typeface="MuseoSans-300"/>
                <a:ea typeface="Calibri" panose="020F0502020204030204" pitchFamily="34" charset="0"/>
              </a:rPr>
              <a:t>counterfactual revenue</a:t>
            </a:r>
            <a:r>
              <a:rPr lang="en-US" sz="1600" dirty="0">
                <a:solidFill>
                  <a:srgbClr val="333333"/>
                </a:solidFill>
                <a:effectLst/>
                <a:latin typeface="MuseoSans-300"/>
                <a:ea typeface="Calibri" panose="020F0502020204030204" pitchFamily="34" charset="0"/>
              </a:rPr>
              <a:t>, which is equal to </a:t>
            </a:r>
            <a:r>
              <a:rPr lang="en-US" sz="1600" i="1" dirty="0">
                <a:solidFill>
                  <a:srgbClr val="333333"/>
                </a:solidFill>
                <a:effectLst/>
                <a:latin typeface="MuseoSans-300"/>
                <a:ea typeface="Calibri" panose="020F0502020204030204" pitchFamily="34" charset="0"/>
              </a:rPr>
              <a:t>base year revenue </a:t>
            </a:r>
            <a:r>
              <a:rPr lang="en-US" sz="1600" dirty="0">
                <a:solidFill>
                  <a:srgbClr val="333333"/>
                </a:solidFill>
                <a:effectLst/>
                <a:latin typeface="MuseoSans-300"/>
                <a:ea typeface="Calibri" panose="020F0502020204030204" pitchFamily="34" charset="0"/>
              </a:rPr>
              <a:t>* [(1 + growth adjustment) ^( n/12)], where </a:t>
            </a:r>
            <a:r>
              <a:rPr lang="en-US" sz="1600" i="1" dirty="0">
                <a:solidFill>
                  <a:srgbClr val="333333"/>
                </a:solidFill>
                <a:effectLst/>
                <a:latin typeface="MuseoSans-300"/>
                <a:ea typeface="Calibri" panose="020F0502020204030204" pitchFamily="34" charset="0"/>
              </a:rPr>
              <a:t>n </a:t>
            </a:r>
            <a:r>
              <a:rPr lang="en-US" sz="1600" dirty="0">
                <a:solidFill>
                  <a:srgbClr val="333333"/>
                </a:solidFill>
                <a:effectLst/>
                <a:latin typeface="MuseoSans-300"/>
                <a:ea typeface="Calibri" panose="020F0502020204030204" pitchFamily="34" charset="0"/>
              </a:rPr>
              <a:t>is the number of months elapsed since the end of the base year to the calculation date, and </a:t>
            </a:r>
            <a:r>
              <a:rPr lang="en-US" sz="1600" i="1" dirty="0">
                <a:solidFill>
                  <a:srgbClr val="333333"/>
                </a:solidFill>
                <a:effectLst/>
                <a:latin typeface="MuseoSans-300"/>
                <a:ea typeface="Calibri" panose="020F0502020204030204" pitchFamily="34" charset="0"/>
              </a:rPr>
              <a:t>growth adjustment </a:t>
            </a:r>
            <a:r>
              <a:rPr lang="en-US" sz="1600" dirty="0">
                <a:solidFill>
                  <a:srgbClr val="333333"/>
                </a:solidFill>
                <a:effectLst/>
                <a:latin typeface="MuseoSans-300"/>
                <a:ea typeface="Calibri" panose="020F0502020204030204" pitchFamily="34" charset="0"/>
              </a:rPr>
              <a:t>is the greater of 4.1 percent and the recipient’s average annual revenue growth in the three full fiscal years prior to the COVID-19 public health emergency. </a:t>
            </a:r>
          </a:p>
          <a:p>
            <a:pPr lvl="2">
              <a:lnSpc>
                <a:spcPct val="120000"/>
              </a:lnSpc>
              <a:spcBef>
                <a:spcPts val="0"/>
              </a:spcBef>
            </a:pPr>
            <a:r>
              <a:rPr lang="en-US" sz="1600" u="sng" dirty="0">
                <a:solidFill>
                  <a:srgbClr val="333333"/>
                </a:solidFill>
                <a:effectLst/>
                <a:latin typeface="MuseoSans-300"/>
                <a:ea typeface="Calibri" panose="020F0502020204030204" pitchFamily="34" charset="0"/>
              </a:rPr>
              <a:t>Step 3</a:t>
            </a:r>
            <a:r>
              <a:rPr lang="en-US" sz="1600" dirty="0">
                <a:solidFill>
                  <a:srgbClr val="333333"/>
                </a:solidFill>
                <a:effectLst/>
                <a:latin typeface="MuseoSans-300"/>
                <a:ea typeface="Calibri" panose="020F0502020204030204" pitchFamily="34" charset="0"/>
              </a:rPr>
              <a:t>: Identify </a:t>
            </a:r>
            <a:r>
              <a:rPr lang="en-US" sz="1600" i="1" dirty="0">
                <a:solidFill>
                  <a:srgbClr val="333333"/>
                </a:solidFill>
                <a:effectLst/>
                <a:latin typeface="MuseoSans-300"/>
                <a:ea typeface="Calibri" panose="020F0502020204030204" pitchFamily="34" charset="0"/>
              </a:rPr>
              <a:t>actual revenue</a:t>
            </a:r>
            <a:r>
              <a:rPr lang="en-US" sz="1600" dirty="0">
                <a:solidFill>
                  <a:srgbClr val="333333"/>
                </a:solidFill>
                <a:effectLst/>
                <a:latin typeface="MuseoSans-300"/>
                <a:ea typeface="Calibri" panose="020F0502020204030204" pitchFamily="34" charset="0"/>
              </a:rPr>
              <a:t>, which equals revenues collected over the past twelve months as of the calculation date. </a:t>
            </a:r>
          </a:p>
          <a:p>
            <a:pPr lvl="2">
              <a:lnSpc>
                <a:spcPct val="120000"/>
              </a:lnSpc>
              <a:spcBef>
                <a:spcPts val="0"/>
              </a:spcBef>
            </a:pPr>
            <a:r>
              <a:rPr lang="en-US" sz="1600" u="sng" dirty="0">
                <a:solidFill>
                  <a:srgbClr val="333333"/>
                </a:solidFill>
                <a:effectLst/>
                <a:latin typeface="MuseoSans-300"/>
                <a:ea typeface="Calibri" panose="020F0502020204030204" pitchFamily="34" charset="0"/>
              </a:rPr>
              <a:t>Step 4</a:t>
            </a:r>
            <a:r>
              <a:rPr lang="en-US" sz="1600" dirty="0">
                <a:solidFill>
                  <a:srgbClr val="333333"/>
                </a:solidFill>
                <a:effectLst/>
                <a:latin typeface="MuseoSans-300"/>
                <a:ea typeface="Calibri" panose="020F0502020204030204" pitchFamily="34" charset="0"/>
              </a:rPr>
              <a:t>: The extent of the reduction in revenue is equal to </a:t>
            </a:r>
            <a:r>
              <a:rPr lang="en-US" sz="1600" i="1" dirty="0">
                <a:solidFill>
                  <a:srgbClr val="333333"/>
                </a:solidFill>
                <a:effectLst/>
                <a:latin typeface="MuseoSans-300"/>
                <a:ea typeface="Calibri" panose="020F0502020204030204" pitchFamily="34" charset="0"/>
              </a:rPr>
              <a:t>counterfactual revenue </a:t>
            </a:r>
            <a:r>
              <a:rPr lang="en-US" sz="1600" dirty="0">
                <a:solidFill>
                  <a:srgbClr val="333333"/>
                </a:solidFill>
                <a:effectLst/>
                <a:latin typeface="MuseoSans-300"/>
                <a:ea typeface="Calibri" panose="020F0502020204030204" pitchFamily="34" charset="0"/>
              </a:rPr>
              <a:t>less </a:t>
            </a:r>
            <a:r>
              <a:rPr lang="en-US" sz="1600" i="1" dirty="0">
                <a:solidFill>
                  <a:srgbClr val="333333"/>
                </a:solidFill>
                <a:effectLst/>
                <a:latin typeface="MuseoSans-300"/>
                <a:ea typeface="Calibri" panose="020F0502020204030204" pitchFamily="34" charset="0"/>
              </a:rPr>
              <a:t>actual revenue</a:t>
            </a:r>
            <a:r>
              <a:rPr lang="en-US" sz="1600" dirty="0">
                <a:solidFill>
                  <a:srgbClr val="333333"/>
                </a:solidFill>
                <a:effectLst/>
                <a:latin typeface="MuseoSans-300"/>
                <a:ea typeface="Calibri" panose="020F0502020204030204" pitchFamily="34" charset="0"/>
              </a:rPr>
              <a:t>. If actual revenue exceeds counterfactual revenue, the extent of the reduction in revenue is set to zero for that calculation date</a:t>
            </a:r>
          </a:p>
        </p:txBody>
      </p:sp>
      <p:pic>
        <p:nvPicPr>
          <p:cNvPr id="9" name="Picture 8">
            <a:extLst>
              <a:ext uri="{FF2B5EF4-FFF2-40B4-BE49-F238E27FC236}">
                <a16:creationId xmlns:a16="http://schemas.microsoft.com/office/drawing/2014/main" id="{9FA74696-CBBD-0849-B8A3-C7D652A5737F}"/>
              </a:ext>
            </a:extLst>
          </p:cNvPr>
          <p:cNvPicPr>
            <a:picLocks noChangeAspect="1"/>
          </p:cNvPicPr>
          <p:nvPr/>
        </p:nvPicPr>
        <p:blipFill>
          <a:blip r:embed="rId3"/>
          <a:stretch>
            <a:fillRect/>
          </a:stretch>
        </p:blipFill>
        <p:spPr>
          <a:xfrm>
            <a:off x="10467848" y="6176963"/>
            <a:ext cx="1724152" cy="727593"/>
          </a:xfrm>
          <a:prstGeom prst="rect">
            <a:avLst/>
          </a:prstGeom>
        </p:spPr>
      </p:pic>
    </p:spTree>
    <p:extLst>
      <p:ext uri="{BB962C8B-B14F-4D97-AF65-F5344CB8AC3E}">
        <p14:creationId xmlns:p14="http://schemas.microsoft.com/office/powerpoint/2010/main" val="3887916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1115568" y="548640"/>
            <a:ext cx="10168128" cy="1179576"/>
          </a:xfrm>
        </p:spPr>
        <p:txBody>
          <a:bodyPr>
            <a:normAutofit/>
          </a:bodyPr>
          <a:lstStyle/>
          <a:p>
            <a:r>
              <a:rPr lang="en-US" sz="4000" b="1" dirty="0"/>
              <a:t>Eligible Uses: Lost Revenue</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03E900C-2E04-6D42-92E1-3E7FE5678618}"/>
              </a:ext>
            </a:extLst>
          </p:cNvPr>
          <p:cNvSpPr>
            <a:spLocks noGrp="1"/>
          </p:cNvSpPr>
          <p:nvPr>
            <p:ph idx="1"/>
          </p:nvPr>
        </p:nvSpPr>
        <p:spPr>
          <a:xfrm>
            <a:off x="566928" y="2221992"/>
            <a:ext cx="11155680" cy="3954971"/>
          </a:xfrm>
        </p:spPr>
        <p:txBody>
          <a:bodyPr>
            <a:normAutofit fontScale="47500" lnSpcReduction="20000"/>
          </a:bodyPr>
          <a:lstStyle/>
          <a:p>
            <a:pPr marL="0" indent="0">
              <a:lnSpc>
                <a:spcPct val="120000"/>
              </a:lnSpc>
              <a:spcBef>
                <a:spcPts val="0"/>
              </a:spcBef>
              <a:buNone/>
            </a:pPr>
            <a:r>
              <a:rPr lang="en-US" sz="4200" dirty="0">
                <a:latin typeface="MuseoSans-300"/>
              </a:rPr>
              <a:t>For the provision of government services to the extent of the reduction in revenue of such metropolitan city, nonentitlement unit of local government, or county due to the COVID–19 public health emergency relative to revenues collected in the most recent full fiscal year of the metropolitan city, nonentitlement unit of local government, or county prior to the emergency (January 27, 2020) </a:t>
            </a:r>
          </a:p>
          <a:p>
            <a:pPr marL="742950" indent="-742950">
              <a:lnSpc>
                <a:spcPct val="120000"/>
              </a:lnSpc>
              <a:spcBef>
                <a:spcPts val="0"/>
              </a:spcBef>
              <a:buFont typeface="+mj-lt"/>
              <a:buAutoNum type="arabicPeriod"/>
            </a:pPr>
            <a:r>
              <a:rPr lang="en-US" sz="4200" dirty="0">
                <a:latin typeface="MuseoSans-300"/>
              </a:rPr>
              <a:t>General Revenue draws on the Census definition of General Revenue of Own Sources.</a:t>
            </a:r>
          </a:p>
          <a:p>
            <a:pPr marL="742950" indent="-742950">
              <a:lnSpc>
                <a:spcPct val="120000"/>
              </a:lnSpc>
              <a:spcBef>
                <a:spcPts val="0"/>
              </a:spcBef>
              <a:buFont typeface="+mj-lt"/>
              <a:buAutoNum type="arabicPeriod"/>
            </a:pPr>
            <a:r>
              <a:rPr lang="en-US" sz="4200" dirty="0">
                <a:latin typeface="MuseoSans-300"/>
              </a:rPr>
              <a:t>Recipients should sum across all revenue streams covered as general revenue</a:t>
            </a:r>
          </a:p>
          <a:p>
            <a:pPr marL="742950" indent="-742950">
              <a:lnSpc>
                <a:spcPct val="120000"/>
              </a:lnSpc>
              <a:spcBef>
                <a:spcPts val="0"/>
              </a:spcBef>
              <a:buFont typeface="+mj-lt"/>
              <a:buAutoNum type="arabicPeriod"/>
            </a:pPr>
            <a:r>
              <a:rPr lang="en-US" sz="4200" dirty="0">
                <a:latin typeface="MuseoSans-300"/>
              </a:rPr>
              <a:t>What is excluded from General Revenue:</a:t>
            </a:r>
          </a:p>
          <a:p>
            <a:pPr lvl="2">
              <a:lnSpc>
                <a:spcPct val="120000"/>
              </a:lnSpc>
              <a:spcBef>
                <a:spcPts val="0"/>
              </a:spcBef>
            </a:pPr>
            <a:r>
              <a:rPr lang="en-US" sz="3800" dirty="0">
                <a:latin typeface="MuseoSans-300"/>
              </a:rPr>
              <a:t>refunds and other correcting transactions</a:t>
            </a:r>
          </a:p>
          <a:p>
            <a:pPr lvl="2">
              <a:lnSpc>
                <a:spcPct val="120000"/>
              </a:lnSpc>
              <a:spcBef>
                <a:spcPts val="0"/>
              </a:spcBef>
            </a:pPr>
            <a:r>
              <a:rPr lang="en-US" sz="3800" dirty="0">
                <a:latin typeface="MuseoSans-300"/>
              </a:rPr>
              <a:t>proceeds from issuance of debt or the sale of investments</a:t>
            </a:r>
          </a:p>
          <a:p>
            <a:pPr lvl="2">
              <a:lnSpc>
                <a:spcPct val="120000"/>
              </a:lnSpc>
              <a:spcBef>
                <a:spcPts val="0"/>
              </a:spcBef>
            </a:pPr>
            <a:r>
              <a:rPr lang="en-US" sz="3800" dirty="0">
                <a:latin typeface="MuseoSans-300"/>
              </a:rPr>
              <a:t>agency or private trust transactions</a:t>
            </a:r>
          </a:p>
          <a:p>
            <a:pPr lvl="2">
              <a:lnSpc>
                <a:spcPct val="120000"/>
              </a:lnSpc>
              <a:spcBef>
                <a:spcPts val="0"/>
              </a:spcBef>
            </a:pPr>
            <a:r>
              <a:rPr lang="en-US" sz="3800" dirty="0">
                <a:latin typeface="MuseoSans-300"/>
              </a:rPr>
              <a:t>utilities and insurance trusts</a:t>
            </a:r>
          </a:p>
          <a:p>
            <a:pPr marL="0" indent="0">
              <a:lnSpc>
                <a:spcPct val="120000"/>
              </a:lnSpc>
              <a:spcBef>
                <a:spcPts val="0"/>
              </a:spcBef>
              <a:buNone/>
            </a:pPr>
            <a:endParaRPr lang="en-US" sz="4000" b="1" i="1" u="sng" dirty="0">
              <a:solidFill>
                <a:srgbClr val="333333"/>
              </a:solidFill>
              <a:latin typeface="MuseoSans-300"/>
              <a:ea typeface="Calibri" panose="020F0502020204030204" pitchFamily="34" charset="0"/>
            </a:endParaRPr>
          </a:p>
          <a:p>
            <a:pPr marL="0" indent="0">
              <a:lnSpc>
                <a:spcPct val="120000"/>
              </a:lnSpc>
              <a:spcBef>
                <a:spcPts val="0"/>
              </a:spcBef>
              <a:buNone/>
            </a:pPr>
            <a:r>
              <a:rPr lang="en-US" sz="4000" b="1" dirty="0">
                <a:solidFill>
                  <a:srgbClr val="333333"/>
                </a:solidFill>
                <a:latin typeface="MuseoSans-300"/>
                <a:ea typeface="Calibri" panose="020F0502020204030204" pitchFamily="34" charset="0"/>
              </a:rPr>
              <a:t>NLC is working with Treasury to add utilities and get more flexibility to reflect local revenues.</a:t>
            </a:r>
            <a:endParaRPr lang="en-US" sz="4000" b="1" dirty="0">
              <a:solidFill>
                <a:srgbClr val="333333"/>
              </a:solidFill>
              <a:effectLst/>
              <a:latin typeface="MuseoSans-300"/>
              <a:ea typeface="Calibri" panose="020F0502020204030204" pitchFamily="34" charset="0"/>
            </a:endParaRPr>
          </a:p>
        </p:txBody>
      </p:sp>
      <p:pic>
        <p:nvPicPr>
          <p:cNvPr id="9" name="Picture 8">
            <a:extLst>
              <a:ext uri="{FF2B5EF4-FFF2-40B4-BE49-F238E27FC236}">
                <a16:creationId xmlns:a16="http://schemas.microsoft.com/office/drawing/2014/main" id="{9FA74696-CBBD-0849-B8A3-C7D652A5737F}"/>
              </a:ext>
            </a:extLst>
          </p:cNvPr>
          <p:cNvPicPr>
            <a:picLocks noChangeAspect="1"/>
          </p:cNvPicPr>
          <p:nvPr/>
        </p:nvPicPr>
        <p:blipFill>
          <a:blip r:embed="rId2"/>
          <a:stretch>
            <a:fillRect/>
          </a:stretch>
        </p:blipFill>
        <p:spPr>
          <a:xfrm>
            <a:off x="10467848" y="6176963"/>
            <a:ext cx="1724152" cy="727593"/>
          </a:xfrm>
          <a:prstGeom prst="rect">
            <a:avLst/>
          </a:prstGeom>
        </p:spPr>
      </p:pic>
    </p:spTree>
    <p:extLst>
      <p:ext uri="{BB962C8B-B14F-4D97-AF65-F5344CB8AC3E}">
        <p14:creationId xmlns:p14="http://schemas.microsoft.com/office/powerpoint/2010/main" val="601566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1115568" y="548640"/>
            <a:ext cx="10168128" cy="1179576"/>
          </a:xfrm>
        </p:spPr>
        <p:txBody>
          <a:bodyPr>
            <a:normAutofit/>
          </a:bodyPr>
          <a:lstStyle/>
          <a:p>
            <a:r>
              <a:rPr lang="en-US" sz="4000" b="1" dirty="0"/>
              <a:t>Eligible Uses: Lost Revenue (NLC Example)</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pic>
        <p:nvPicPr>
          <p:cNvPr id="9" name="Picture 8">
            <a:extLst>
              <a:ext uri="{FF2B5EF4-FFF2-40B4-BE49-F238E27FC236}">
                <a16:creationId xmlns:a16="http://schemas.microsoft.com/office/drawing/2014/main" id="{9FA74696-CBBD-0849-B8A3-C7D652A5737F}"/>
              </a:ext>
            </a:extLst>
          </p:cNvPr>
          <p:cNvPicPr>
            <a:picLocks noChangeAspect="1"/>
          </p:cNvPicPr>
          <p:nvPr/>
        </p:nvPicPr>
        <p:blipFill>
          <a:blip r:embed="rId2"/>
          <a:stretch>
            <a:fillRect/>
          </a:stretch>
        </p:blipFill>
        <p:spPr>
          <a:xfrm>
            <a:off x="10467848" y="6176963"/>
            <a:ext cx="1724152" cy="727593"/>
          </a:xfrm>
          <a:prstGeom prst="rect">
            <a:avLst/>
          </a:prstGeom>
        </p:spPr>
      </p:pic>
      <p:sp>
        <p:nvSpPr>
          <p:cNvPr id="5" name="Content Placeholder 4">
            <a:extLst>
              <a:ext uri="{FF2B5EF4-FFF2-40B4-BE49-F238E27FC236}">
                <a16:creationId xmlns:a16="http://schemas.microsoft.com/office/drawing/2014/main" id="{9A79CB06-519E-43E2-B7BB-0411CE4F6BE4}"/>
              </a:ext>
            </a:extLst>
          </p:cNvPr>
          <p:cNvSpPr>
            <a:spLocks noGrp="1"/>
          </p:cNvSpPr>
          <p:nvPr>
            <p:ph idx="1"/>
          </p:nvPr>
        </p:nvSpPr>
        <p:spPr>
          <a:xfrm>
            <a:off x="558209" y="2283841"/>
            <a:ext cx="10515600" cy="4351338"/>
          </a:xfrm>
        </p:spPr>
        <p:txBody>
          <a:bodyPr/>
          <a:lstStyle/>
          <a:p>
            <a:pPr marL="457200" marR="0" lvl="0" indent="-457200" algn="l" defTabSz="914400" rtl="0" eaLnBrk="1" fontAlgn="auto" latinLnBrk="0" hangingPunct="1">
              <a:lnSpc>
                <a:spcPct val="12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MuseoSans-300"/>
                <a:ea typeface="+mn-ea"/>
                <a:cs typeface="+mn-cs"/>
              </a:rPr>
              <a:t>City X has $100 in revenue in the base year, the last full year before Jan. 27, 2020.</a:t>
            </a:r>
          </a:p>
          <a:p>
            <a:pPr marL="457200" marR="0" lvl="0" indent="-457200" algn="l" defTabSz="914400" rtl="0" eaLnBrk="1" fontAlgn="auto" latinLnBrk="0" hangingPunct="1">
              <a:lnSpc>
                <a:spcPct val="12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MuseoSans-300"/>
                <a:ea typeface="+mn-ea"/>
                <a:cs typeface="+mn-cs"/>
              </a:rPr>
              <a:t>City X finds that 4.1 percent is greater than City X's average annual revenue growth in the three full fiscal years prior to the public health emergency.</a:t>
            </a:r>
          </a:p>
          <a:p>
            <a:pPr marL="457200" marR="0" lvl="0" indent="-457200" algn="l" defTabSz="914400" rtl="0" eaLnBrk="1" fontAlgn="auto" latinLnBrk="0" hangingPunct="1">
              <a:lnSpc>
                <a:spcPct val="12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MuseoSans-300"/>
                <a:ea typeface="+mn-ea"/>
                <a:cs typeface="+mn-cs"/>
              </a:rPr>
              <a:t>The base year ends June 30, 2019</a:t>
            </a:r>
          </a:p>
          <a:p>
            <a:pPr marL="457200" marR="0" lvl="0" indent="-457200" algn="l" defTabSz="914400" rtl="0" eaLnBrk="1" fontAlgn="auto" latinLnBrk="0" hangingPunct="1">
              <a:lnSpc>
                <a:spcPct val="12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MuseoSans-300"/>
                <a:ea typeface="+mn-ea"/>
                <a:cs typeface="+mn-cs"/>
              </a:rPr>
              <a:t>City X has 18 months from the end of its base year (June 2019) to December 31, 2020, and its projected revenue would have been $106.2.</a:t>
            </a:r>
          </a:p>
          <a:p>
            <a:pPr marL="1371600" marR="0" lvl="3"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MuseoSans-300"/>
                <a:ea typeface="+mn-ea"/>
                <a:cs typeface="+mn-cs"/>
              </a:rPr>
              <a:t>100*[(1+.041)^(18/12)]</a:t>
            </a:r>
          </a:p>
          <a:p>
            <a:pPr marL="457200" marR="0" lvl="0" indent="-457200" algn="l" defTabSz="914400" rtl="0" eaLnBrk="1" fontAlgn="auto" latinLnBrk="0" hangingPunct="1">
              <a:lnSpc>
                <a:spcPct val="12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MuseoSans-300"/>
                <a:ea typeface="+mn-ea"/>
                <a:cs typeface="+mn-cs"/>
              </a:rPr>
              <a:t>City X had $80 of actual revenue in 2020</a:t>
            </a:r>
          </a:p>
          <a:p>
            <a:pPr marL="457200" marR="0" lvl="0" indent="-457200" algn="l" defTabSz="914400" rtl="0" eaLnBrk="1" fontAlgn="auto" latinLnBrk="0" hangingPunct="1">
              <a:lnSpc>
                <a:spcPct val="12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MuseoSans-300"/>
                <a:ea typeface="+mn-ea"/>
                <a:cs typeface="+mn-cs"/>
              </a:rPr>
              <a:t>The revenue loss for 2020 is $106.2-$80=$26.2</a:t>
            </a:r>
          </a:p>
          <a:p>
            <a:pPr marL="457200" marR="0" lvl="0" indent="-457200" algn="l" defTabSz="914400" rtl="0" eaLnBrk="1" fontAlgn="auto" latinLnBrk="0" hangingPunct="1">
              <a:lnSpc>
                <a:spcPct val="12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MuseoSans-300"/>
                <a:ea typeface="+mn-ea"/>
                <a:cs typeface="+mn-cs"/>
              </a:rPr>
              <a:t>If actuals collected exceeds calculated projected, then no revenue loss for that year</a:t>
            </a:r>
            <a:endParaRPr kumimoji="0" lang="en-US" sz="2000" b="0" i="1" u="sng" strike="noStrike" kern="1200" cap="none" spc="0" normalizeH="0" baseline="0" noProof="0" dirty="0">
              <a:ln>
                <a:noFill/>
              </a:ln>
              <a:solidFill>
                <a:srgbClr val="333333"/>
              </a:solidFill>
              <a:effectLst/>
              <a:uLnTx/>
              <a:uFillTx/>
              <a:latin typeface="MuseoSans-300"/>
              <a:ea typeface="Calibri" panose="020F0502020204030204" pitchFamily="34" charset="0"/>
              <a:cs typeface="+mn-cs"/>
            </a:endParaRPr>
          </a:p>
          <a:p>
            <a:endParaRPr lang="en-US" dirty="0"/>
          </a:p>
        </p:txBody>
      </p:sp>
    </p:spTree>
    <p:extLst>
      <p:ext uri="{BB962C8B-B14F-4D97-AF65-F5344CB8AC3E}">
        <p14:creationId xmlns:p14="http://schemas.microsoft.com/office/powerpoint/2010/main" val="4083780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1115568" y="548640"/>
            <a:ext cx="10168128" cy="1179576"/>
          </a:xfrm>
        </p:spPr>
        <p:txBody>
          <a:bodyPr>
            <a:normAutofit/>
          </a:bodyPr>
          <a:lstStyle/>
          <a:p>
            <a:r>
              <a:rPr lang="en-US" sz="4000" b="1" dirty="0"/>
              <a:t>Ineligible Uses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03E900C-2E04-6D42-92E1-3E7FE5678618}"/>
              </a:ext>
            </a:extLst>
          </p:cNvPr>
          <p:cNvSpPr>
            <a:spLocks noGrp="1"/>
          </p:cNvSpPr>
          <p:nvPr>
            <p:ph idx="1"/>
          </p:nvPr>
        </p:nvSpPr>
        <p:spPr>
          <a:xfrm>
            <a:off x="566928" y="2221992"/>
            <a:ext cx="11155680" cy="3954971"/>
          </a:xfrm>
        </p:spPr>
        <p:txBody>
          <a:bodyPr>
            <a:normAutofit/>
          </a:bodyPr>
          <a:lstStyle/>
          <a:p>
            <a:pPr>
              <a:lnSpc>
                <a:spcPct val="120000"/>
              </a:lnSpc>
              <a:spcBef>
                <a:spcPts val="0"/>
              </a:spcBef>
            </a:pPr>
            <a:r>
              <a:rPr lang="en-US" dirty="0">
                <a:latin typeface="MuseoSans-300"/>
              </a:rPr>
              <a:t>Federal Matching Requirements</a:t>
            </a:r>
          </a:p>
          <a:p>
            <a:pPr>
              <a:lnSpc>
                <a:spcPct val="120000"/>
              </a:lnSpc>
              <a:spcBef>
                <a:spcPts val="0"/>
              </a:spcBef>
            </a:pPr>
            <a:r>
              <a:rPr lang="en-US" dirty="0">
                <a:latin typeface="MuseoSans-300"/>
              </a:rPr>
              <a:t>Pensions</a:t>
            </a:r>
          </a:p>
          <a:p>
            <a:pPr>
              <a:lnSpc>
                <a:spcPct val="120000"/>
              </a:lnSpc>
              <a:spcBef>
                <a:spcPts val="0"/>
              </a:spcBef>
            </a:pPr>
            <a:r>
              <a:rPr lang="en-US" dirty="0">
                <a:latin typeface="MuseoSans-300"/>
              </a:rPr>
              <a:t>Infrastructure Not Directly Addressed in ARPA</a:t>
            </a:r>
          </a:p>
          <a:p>
            <a:pPr>
              <a:lnSpc>
                <a:spcPct val="120000"/>
              </a:lnSpc>
              <a:spcBef>
                <a:spcPts val="0"/>
              </a:spcBef>
            </a:pPr>
            <a:r>
              <a:rPr lang="en-US" dirty="0">
                <a:latin typeface="MuseoSans-300"/>
              </a:rPr>
              <a:t>Rainy Day Funds, Financial Reserves, and Outstanding Debt</a:t>
            </a:r>
            <a:endParaRPr lang="en-US" i="1" u="sng" dirty="0">
              <a:solidFill>
                <a:srgbClr val="333333"/>
              </a:solidFill>
              <a:effectLst/>
              <a:latin typeface="MuseoSans-300"/>
              <a:ea typeface="Calibri" panose="020F0502020204030204" pitchFamily="34" charset="0"/>
            </a:endParaRPr>
          </a:p>
        </p:txBody>
      </p:sp>
      <p:pic>
        <p:nvPicPr>
          <p:cNvPr id="9" name="Picture 8">
            <a:extLst>
              <a:ext uri="{FF2B5EF4-FFF2-40B4-BE49-F238E27FC236}">
                <a16:creationId xmlns:a16="http://schemas.microsoft.com/office/drawing/2014/main" id="{9FA74696-CBBD-0849-B8A3-C7D652A5737F}"/>
              </a:ext>
            </a:extLst>
          </p:cNvPr>
          <p:cNvPicPr>
            <a:picLocks noChangeAspect="1"/>
          </p:cNvPicPr>
          <p:nvPr/>
        </p:nvPicPr>
        <p:blipFill>
          <a:blip r:embed="rId2"/>
          <a:stretch>
            <a:fillRect/>
          </a:stretch>
        </p:blipFill>
        <p:spPr>
          <a:xfrm>
            <a:off x="10467848" y="6176963"/>
            <a:ext cx="1724152" cy="727593"/>
          </a:xfrm>
          <a:prstGeom prst="rect">
            <a:avLst/>
          </a:prstGeom>
        </p:spPr>
      </p:pic>
    </p:spTree>
    <p:extLst>
      <p:ext uri="{BB962C8B-B14F-4D97-AF65-F5344CB8AC3E}">
        <p14:creationId xmlns:p14="http://schemas.microsoft.com/office/powerpoint/2010/main" val="3648214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1115568" y="548640"/>
            <a:ext cx="10168128" cy="1179576"/>
          </a:xfrm>
        </p:spPr>
        <p:txBody>
          <a:bodyPr>
            <a:normAutofit/>
          </a:bodyPr>
          <a:lstStyle/>
          <a:p>
            <a:r>
              <a:rPr lang="en-US" sz="4000" b="1" dirty="0"/>
              <a:t>Reporting Requirements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03E900C-2E04-6D42-92E1-3E7FE5678618}"/>
              </a:ext>
            </a:extLst>
          </p:cNvPr>
          <p:cNvSpPr>
            <a:spLocks noGrp="1"/>
          </p:cNvSpPr>
          <p:nvPr>
            <p:ph idx="1"/>
          </p:nvPr>
        </p:nvSpPr>
        <p:spPr>
          <a:xfrm>
            <a:off x="566928" y="2221992"/>
            <a:ext cx="11155680" cy="3954971"/>
          </a:xfrm>
        </p:spPr>
        <p:txBody>
          <a:bodyPr vert="horz" lIns="91440" tIns="45720" rIns="91440" bIns="45720" rtlCol="0" anchor="t">
            <a:normAutofit lnSpcReduction="10000"/>
          </a:bodyPr>
          <a:lstStyle/>
          <a:p>
            <a:pPr>
              <a:lnSpc>
                <a:spcPct val="120000"/>
              </a:lnSpc>
              <a:spcBef>
                <a:spcPts val="0"/>
              </a:spcBef>
            </a:pPr>
            <a:r>
              <a:rPr lang="en-US" dirty="0">
                <a:latin typeface="MuseoSans-300"/>
              </a:rPr>
              <a:t>Metropolitan cities must submit an interim report and quarterly</a:t>
            </a:r>
          </a:p>
          <a:p>
            <a:pPr marL="0" indent="0">
              <a:lnSpc>
                <a:spcPct val="120000"/>
              </a:lnSpc>
              <a:spcBef>
                <a:spcPts val="0"/>
              </a:spcBef>
              <a:buNone/>
            </a:pPr>
            <a:r>
              <a:rPr lang="en-US" dirty="0">
                <a:latin typeface="MuseoSans-300"/>
              </a:rPr>
              <a:t>   Project and Expenditure reports thereafter.</a:t>
            </a:r>
          </a:p>
          <a:p>
            <a:pPr>
              <a:lnSpc>
                <a:spcPct val="120000"/>
              </a:lnSpc>
              <a:spcBef>
                <a:spcPts val="0"/>
              </a:spcBef>
            </a:pPr>
            <a:r>
              <a:rPr lang="en-US" dirty="0">
                <a:latin typeface="MuseoSans-300"/>
              </a:rPr>
              <a:t>Metropolitan cities with a population in excess of 250,000 will also be required to submit an annual Recovery Performance Plan to Treasury.</a:t>
            </a:r>
          </a:p>
          <a:p>
            <a:pPr>
              <a:lnSpc>
                <a:spcPct val="120000"/>
              </a:lnSpc>
              <a:spcBef>
                <a:spcPts val="0"/>
              </a:spcBef>
            </a:pPr>
            <a:r>
              <a:rPr lang="en-US" dirty="0">
                <a:latin typeface="MuseoSans-300"/>
              </a:rPr>
              <a:t>NEUs are </a:t>
            </a:r>
            <a:r>
              <a:rPr lang="en-US" b="1" u="sng" dirty="0">
                <a:latin typeface="MuseoSans-300"/>
              </a:rPr>
              <a:t>not</a:t>
            </a:r>
            <a:r>
              <a:rPr lang="en-US" dirty="0">
                <a:latin typeface="MuseoSans-300"/>
              </a:rPr>
              <a:t> required to submit interim reports or Recovery Performance Reports. </a:t>
            </a:r>
          </a:p>
          <a:p>
            <a:pPr>
              <a:lnSpc>
                <a:spcPct val="120000"/>
              </a:lnSpc>
              <a:spcBef>
                <a:spcPts val="0"/>
              </a:spcBef>
            </a:pPr>
            <a:r>
              <a:rPr lang="en-US" dirty="0">
                <a:latin typeface="MuseoSans-300"/>
              </a:rPr>
              <a:t>However, NEUs </a:t>
            </a:r>
            <a:r>
              <a:rPr lang="en-US" b="1" u="sng" dirty="0">
                <a:latin typeface="MuseoSans-300"/>
              </a:rPr>
              <a:t>will</a:t>
            </a:r>
            <a:r>
              <a:rPr lang="en-US" b="1" dirty="0">
                <a:latin typeface="MuseoSans-300"/>
              </a:rPr>
              <a:t> </a:t>
            </a:r>
            <a:r>
              <a:rPr lang="en-US" dirty="0">
                <a:latin typeface="MuseoSans-300"/>
              </a:rPr>
              <a:t>be required to submit annual Project and Expenditure reports.</a:t>
            </a:r>
            <a:endParaRPr lang="en-US" i="1" u="sng" dirty="0">
              <a:solidFill>
                <a:srgbClr val="333333"/>
              </a:solidFill>
              <a:effectLst/>
              <a:latin typeface="MuseoSans-300"/>
              <a:ea typeface="Calibri" panose="020F0502020204030204" pitchFamily="34" charset="0"/>
            </a:endParaRPr>
          </a:p>
        </p:txBody>
      </p:sp>
      <p:pic>
        <p:nvPicPr>
          <p:cNvPr id="9" name="Picture 8">
            <a:extLst>
              <a:ext uri="{FF2B5EF4-FFF2-40B4-BE49-F238E27FC236}">
                <a16:creationId xmlns:a16="http://schemas.microsoft.com/office/drawing/2014/main" id="{9FA74696-CBBD-0849-B8A3-C7D652A5737F}"/>
              </a:ext>
            </a:extLst>
          </p:cNvPr>
          <p:cNvPicPr>
            <a:picLocks noChangeAspect="1"/>
          </p:cNvPicPr>
          <p:nvPr/>
        </p:nvPicPr>
        <p:blipFill>
          <a:blip r:embed="rId2"/>
          <a:stretch>
            <a:fillRect/>
          </a:stretch>
        </p:blipFill>
        <p:spPr>
          <a:xfrm>
            <a:off x="10467848" y="6176963"/>
            <a:ext cx="1724152" cy="727593"/>
          </a:xfrm>
          <a:prstGeom prst="rect">
            <a:avLst/>
          </a:prstGeom>
        </p:spPr>
      </p:pic>
    </p:spTree>
    <p:extLst>
      <p:ext uri="{BB962C8B-B14F-4D97-AF65-F5344CB8AC3E}">
        <p14:creationId xmlns:p14="http://schemas.microsoft.com/office/powerpoint/2010/main" val="3462535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1115568" y="548640"/>
            <a:ext cx="10168128" cy="1179576"/>
          </a:xfrm>
        </p:spPr>
        <p:txBody>
          <a:bodyPr>
            <a:normAutofit/>
          </a:bodyPr>
          <a:lstStyle/>
          <a:p>
            <a:r>
              <a:rPr lang="en-US" sz="4000" b="1" dirty="0"/>
              <a:t>Reporting Requirements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03E900C-2E04-6D42-92E1-3E7FE5678618}"/>
              </a:ext>
            </a:extLst>
          </p:cNvPr>
          <p:cNvSpPr>
            <a:spLocks noGrp="1"/>
          </p:cNvSpPr>
          <p:nvPr>
            <p:ph idx="1"/>
          </p:nvPr>
        </p:nvSpPr>
        <p:spPr>
          <a:xfrm>
            <a:off x="566928" y="2221992"/>
            <a:ext cx="11155680" cy="3954971"/>
          </a:xfrm>
        </p:spPr>
        <p:txBody>
          <a:bodyPr vert="horz" lIns="91440" tIns="45720" rIns="91440" bIns="45720" rtlCol="0" anchor="t">
            <a:normAutofit/>
          </a:bodyPr>
          <a:lstStyle/>
          <a:p>
            <a:pPr>
              <a:lnSpc>
                <a:spcPct val="120000"/>
              </a:lnSpc>
              <a:spcBef>
                <a:spcPts val="0"/>
              </a:spcBef>
            </a:pPr>
            <a:r>
              <a:rPr lang="en-US" dirty="0"/>
              <a:t>FAQ #44. </a:t>
            </a:r>
            <a:r>
              <a:rPr lang="en-US" b="1" dirty="0"/>
              <a:t>What records must be kept by governments receiving funds?</a:t>
            </a:r>
            <a:r>
              <a:rPr lang="en-US" dirty="0"/>
              <a:t> </a:t>
            </a:r>
          </a:p>
          <a:p>
            <a:pPr>
              <a:lnSpc>
                <a:spcPct val="120000"/>
              </a:lnSpc>
              <a:spcBef>
                <a:spcPts val="0"/>
              </a:spcBef>
            </a:pPr>
            <a:r>
              <a:rPr lang="en-US" dirty="0">
                <a:highlight>
                  <a:srgbClr val="FFFF00"/>
                </a:highlight>
              </a:rPr>
              <a:t>Financial records and supporting documents related to the award must be retained for a period of five years after all funds have been expended or returned to Treasury, whichever is later</a:t>
            </a:r>
            <a:r>
              <a:rPr lang="en-US" dirty="0"/>
              <a:t>. This includes those which demonstrate the award funds were used for eligible purposes in accordance with the ARPA, Treasury’s regulations implementing those sections, and Treasury’s guidance on eligible uses of funds.</a:t>
            </a:r>
            <a:endParaRPr lang="en-US" i="1" u="sng" dirty="0">
              <a:solidFill>
                <a:srgbClr val="333333"/>
              </a:solidFill>
              <a:effectLst/>
              <a:latin typeface="MuseoSans-300"/>
              <a:ea typeface="Calibri" panose="020F0502020204030204" pitchFamily="34" charset="0"/>
            </a:endParaRPr>
          </a:p>
        </p:txBody>
      </p:sp>
      <p:pic>
        <p:nvPicPr>
          <p:cNvPr id="9" name="Picture 8">
            <a:extLst>
              <a:ext uri="{FF2B5EF4-FFF2-40B4-BE49-F238E27FC236}">
                <a16:creationId xmlns:a16="http://schemas.microsoft.com/office/drawing/2014/main" id="{9FA74696-CBBD-0849-B8A3-C7D652A5737F}"/>
              </a:ext>
            </a:extLst>
          </p:cNvPr>
          <p:cNvPicPr>
            <a:picLocks noChangeAspect="1"/>
          </p:cNvPicPr>
          <p:nvPr/>
        </p:nvPicPr>
        <p:blipFill>
          <a:blip r:embed="rId2"/>
          <a:stretch>
            <a:fillRect/>
          </a:stretch>
        </p:blipFill>
        <p:spPr>
          <a:xfrm>
            <a:off x="10467848" y="6176963"/>
            <a:ext cx="1724152" cy="727593"/>
          </a:xfrm>
          <a:prstGeom prst="rect">
            <a:avLst/>
          </a:prstGeom>
        </p:spPr>
      </p:pic>
    </p:spTree>
    <p:extLst>
      <p:ext uri="{BB962C8B-B14F-4D97-AF65-F5344CB8AC3E}">
        <p14:creationId xmlns:p14="http://schemas.microsoft.com/office/powerpoint/2010/main" val="152943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1115567" y="548640"/>
            <a:ext cx="10615759" cy="1179576"/>
          </a:xfrm>
        </p:spPr>
        <p:txBody>
          <a:bodyPr>
            <a:normAutofit fontScale="90000"/>
          </a:bodyPr>
          <a:lstStyle/>
          <a:p>
            <a:r>
              <a:rPr lang="en-US" b="1" dirty="0"/>
              <a:t>American Rescue Plan Act – Georgia State and Local</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graphicFrame>
        <p:nvGraphicFramePr>
          <p:cNvPr id="4" name="Table 4">
            <a:extLst>
              <a:ext uri="{FF2B5EF4-FFF2-40B4-BE49-F238E27FC236}">
                <a16:creationId xmlns:a16="http://schemas.microsoft.com/office/drawing/2014/main" id="{A647C8D8-467B-42C0-B821-8FB13D959349}"/>
              </a:ext>
            </a:extLst>
          </p:cNvPr>
          <p:cNvGraphicFramePr>
            <a:graphicFrameLocks noGrp="1"/>
          </p:cNvGraphicFramePr>
          <p:nvPr>
            <p:ph idx="1"/>
            <p:extLst>
              <p:ext uri="{D42A27DB-BD31-4B8C-83A1-F6EECF244321}">
                <p14:modId xmlns:p14="http://schemas.microsoft.com/office/powerpoint/2010/main" val="3681517194"/>
              </p:ext>
            </p:extLst>
          </p:nvPr>
        </p:nvGraphicFramePr>
        <p:xfrm>
          <a:off x="980378" y="2244108"/>
          <a:ext cx="10231244" cy="3840480"/>
        </p:xfrm>
        <a:graphic>
          <a:graphicData uri="http://schemas.openxmlformats.org/drawingml/2006/table">
            <a:tbl>
              <a:tblPr firstRow="1" bandRow="1">
                <a:tableStyleId>{5C22544A-7EE6-4342-B048-85BDC9FD1C3A}</a:tableStyleId>
              </a:tblPr>
              <a:tblGrid>
                <a:gridCol w="4996304">
                  <a:extLst>
                    <a:ext uri="{9D8B030D-6E8A-4147-A177-3AD203B41FA5}">
                      <a16:colId xmlns:a16="http://schemas.microsoft.com/office/drawing/2014/main" val="3104957862"/>
                    </a:ext>
                  </a:extLst>
                </a:gridCol>
                <a:gridCol w="5234940">
                  <a:extLst>
                    <a:ext uri="{9D8B030D-6E8A-4147-A177-3AD203B41FA5}">
                      <a16:colId xmlns:a16="http://schemas.microsoft.com/office/drawing/2014/main" val="1654675716"/>
                    </a:ext>
                  </a:extLst>
                </a:gridCol>
              </a:tblGrid>
              <a:tr h="36523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sng" strike="noStrike" kern="1200" cap="none" spc="0" normalizeH="0" baseline="0" noProof="0" dirty="0">
                        <a:ln>
                          <a:noFill/>
                        </a:ln>
                        <a:solidFill>
                          <a:prstClr val="white"/>
                        </a:solidFill>
                        <a:effectLst/>
                        <a:uLnTx/>
                        <a:uFillTx/>
                        <a:latin typeface="MuseoSans-30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white"/>
                          </a:solidFill>
                          <a:effectLst/>
                          <a:uLnTx/>
                          <a:uFillTx/>
                          <a:latin typeface="MuseoSans-300"/>
                          <a:ea typeface="+mn-ea"/>
                          <a:cs typeface="+mn-cs"/>
                        </a:rPr>
                        <a:t>Georgia State and Local COVID Relief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white"/>
                          </a:solidFill>
                          <a:effectLst/>
                          <a:uLnTx/>
                          <a:uFillTx/>
                          <a:latin typeface="MuseoSans-300"/>
                          <a:ea typeface="+mn-ea"/>
                          <a:cs typeface="+mn-cs"/>
                        </a:rPr>
                        <a:t>American Rescue Plan Act</a:t>
                      </a:r>
                      <a:endParaRPr kumimoji="0" lang="en-US" sz="2400" b="1" i="0" u="none" strike="noStrike" kern="1200" cap="none" spc="0" normalizeH="0" baseline="0" noProof="0" dirty="0">
                        <a:ln>
                          <a:noFill/>
                        </a:ln>
                        <a:solidFill>
                          <a:prstClr val="white"/>
                        </a:solidFill>
                        <a:effectLst/>
                        <a:uLnTx/>
                        <a:uFillTx/>
                        <a:latin typeface="MuseoSans-300"/>
                        <a:ea typeface="Calibri" panose="020F0502020204030204" pitchFamily="34" charset="0"/>
                        <a:cs typeface="+mn-cs"/>
                      </a:endParaRPr>
                    </a:p>
                    <a:p>
                      <a:endParaRPr lang="en-US" sz="2400" dirty="0">
                        <a:latin typeface="MuseoSans-300"/>
                      </a:endParaRPr>
                    </a:p>
                  </a:txBody>
                  <a:tcPr anchor="ctr"/>
                </a:tc>
                <a:tc hMerge="1">
                  <a:txBody>
                    <a:bodyPr/>
                    <a:lstStyle/>
                    <a:p>
                      <a:endParaRPr lang="en-US" dirty="0"/>
                    </a:p>
                  </a:txBody>
                  <a:tcPr/>
                </a:tc>
                <a:extLst>
                  <a:ext uri="{0D108BD9-81ED-4DB2-BD59-A6C34878D82A}">
                    <a16:rowId xmlns:a16="http://schemas.microsoft.com/office/drawing/2014/main" val="106708778"/>
                  </a:ext>
                </a:extLst>
              </a:tr>
              <a:tr h="3652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MuseoSans-300"/>
                          <a:ea typeface="+mn-ea"/>
                          <a:cs typeface="+mn-cs"/>
                        </a:rPr>
                        <a:t>Cities over 50,000 pop</a:t>
                      </a:r>
                      <a:endParaRPr kumimoji="0" lang="en-US" sz="2400" b="1" i="0" u="none" strike="noStrike" kern="1200" cap="none" spc="0" normalizeH="0" baseline="0" noProof="0" dirty="0">
                        <a:ln>
                          <a:noFill/>
                        </a:ln>
                        <a:solidFill>
                          <a:prstClr val="white"/>
                        </a:solidFill>
                        <a:effectLst/>
                        <a:uLnTx/>
                        <a:uFillTx/>
                        <a:latin typeface="MuseoSans-300"/>
                        <a:ea typeface="Calibri" panose="020F0502020204030204" pitchFamily="34" charset="0"/>
                        <a:cs typeface="+mn-cs"/>
                      </a:endParaRPr>
                    </a:p>
                  </a:txBody>
                  <a:tcPr>
                    <a:solidFill>
                      <a:schemeClr val="accent1"/>
                    </a:solidFill>
                  </a:tcPr>
                </a:tc>
                <a:tc>
                  <a:txBody>
                    <a:bodyPr/>
                    <a:lstStyle/>
                    <a:p>
                      <a:pPr marL="0" marR="0" algn="r">
                        <a:spcBef>
                          <a:spcPts val="0"/>
                        </a:spcBef>
                        <a:spcAft>
                          <a:spcPts val="0"/>
                        </a:spcAft>
                      </a:pPr>
                      <a:r>
                        <a:rPr lang="en-US" sz="2400" dirty="0">
                          <a:effectLst/>
                          <a:latin typeface="MuseoSans-300"/>
                        </a:rPr>
                        <a:t>$ 551,779,893 </a:t>
                      </a:r>
                      <a:endParaRPr lang="en-US" sz="2400" dirty="0">
                        <a:effectLst/>
                        <a:latin typeface="MuseoSans-300"/>
                        <a:ea typeface="Calibri" panose="020F0502020204030204" pitchFamily="34" charset="0"/>
                      </a:endParaRPr>
                    </a:p>
                  </a:txBody>
                  <a:tcPr marL="68580" marR="68580" marT="0" marB="0" anchor="b"/>
                </a:tc>
                <a:extLst>
                  <a:ext uri="{0D108BD9-81ED-4DB2-BD59-A6C34878D82A}">
                    <a16:rowId xmlns:a16="http://schemas.microsoft.com/office/drawing/2014/main" val="3737115338"/>
                  </a:ext>
                </a:extLst>
              </a:tr>
              <a:tr h="365231">
                <a:tc>
                  <a:txBody>
                    <a:bodyPr/>
                    <a:lstStyle/>
                    <a:p>
                      <a:r>
                        <a:rPr lang="en-US" sz="2400" b="1" dirty="0">
                          <a:solidFill>
                            <a:schemeClr val="bg1"/>
                          </a:solidFill>
                          <a:latin typeface="MuseoSans-300"/>
                        </a:rPr>
                        <a:t>Cities below 50,000 pop</a:t>
                      </a:r>
                    </a:p>
                  </a:txBody>
                  <a:tcPr>
                    <a:solidFill>
                      <a:schemeClr val="accent1"/>
                    </a:solidFill>
                  </a:tcPr>
                </a:tc>
                <a:tc>
                  <a:txBody>
                    <a:bodyPr/>
                    <a:lstStyle/>
                    <a:p>
                      <a:pPr marL="0" marR="0" algn="r">
                        <a:spcBef>
                          <a:spcPts val="0"/>
                        </a:spcBef>
                        <a:spcAft>
                          <a:spcPts val="0"/>
                        </a:spcAft>
                      </a:pPr>
                      <a:r>
                        <a:rPr lang="en-US" sz="2400" dirty="0">
                          <a:effectLst/>
                          <a:latin typeface="MuseoSans-300"/>
                        </a:rPr>
                        <a:t>$ 856,598,577 </a:t>
                      </a:r>
                      <a:endParaRPr lang="en-US" sz="2400" dirty="0">
                        <a:effectLst/>
                        <a:latin typeface="MuseoSans-300"/>
                        <a:ea typeface="Calibri" panose="020F0502020204030204" pitchFamily="34" charset="0"/>
                      </a:endParaRPr>
                    </a:p>
                  </a:txBody>
                  <a:tcPr marL="68580" marR="68580" marT="0" marB="0" anchor="b"/>
                </a:tc>
                <a:extLst>
                  <a:ext uri="{0D108BD9-81ED-4DB2-BD59-A6C34878D82A}">
                    <a16:rowId xmlns:a16="http://schemas.microsoft.com/office/drawing/2014/main" val="1607335639"/>
                  </a:ext>
                </a:extLst>
              </a:tr>
              <a:tr h="365231">
                <a:tc>
                  <a:txBody>
                    <a:bodyPr/>
                    <a:lstStyle/>
                    <a:p>
                      <a:r>
                        <a:rPr lang="en-US" sz="2400" b="1" dirty="0">
                          <a:solidFill>
                            <a:schemeClr val="bg1"/>
                          </a:solidFill>
                          <a:latin typeface="MuseoSans-300"/>
                        </a:rPr>
                        <a:t>Total for counties</a:t>
                      </a:r>
                    </a:p>
                  </a:txBody>
                  <a:tcPr>
                    <a:solidFill>
                      <a:schemeClr val="accent1"/>
                    </a:solidFill>
                  </a:tcPr>
                </a:tc>
                <a:tc>
                  <a:txBody>
                    <a:bodyPr/>
                    <a:lstStyle/>
                    <a:p>
                      <a:pPr marL="0" marR="0" algn="r">
                        <a:spcBef>
                          <a:spcPts val="0"/>
                        </a:spcBef>
                        <a:spcAft>
                          <a:spcPts val="0"/>
                        </a:spcAft>
                      </a:pPr>
                      <a:r>
                        <a:rPr lang="en-US" sz="2400" dirty="0">
                          <a:effectLst/>
                          <a:latin typeface="MuseoSans-300"/>
                        </a:rPr>
                        <a:t>$ 2,071,268,896 </a:t>
                      </a:r>
                      <a:endParaRPr lang="en-US" sz="2400" dirty="0">
                        <a:effectLst/>
                        <a:latin typeface="MuseoSans-300"/>
                        <a:ea typeface="Calibri" panose="020F0502020204030204" pitchFamily="34" charset="0"/>
                      </a:endParaRPr>
                    </a:p>
                  </a:txBody>
                  <a:tcPr marL="68580" marR="68580" marT="0" marB="0" anchor="b"/>
                </a:tc>
                <a:extLst>
                  <a:ext uri="{0D108BD9-81ED-4DB2-BD59-A6C34878D82A}">
                    <a16:rowId xmlns:a16="http://schemas.microsoft.com/office/drawing/2014/main" val="2539386564"/>
                  </a:ext>
                </a:extLst>
              </a:tr>
              <a:tr h="365231">
                <a:tc>
                  <a:txBody>
                    <a:bodyPr/>
                    <a:lstStyle/>
                    <a:p>
                      <a:r>
                        <a:rPr lang="en-US" sz="2400" b="1" dirty="0">
                          <a:solidFill>
                            <a:schemeClr val="bg1"/>
                          </a:solidFill>
                          <a:latin typeface="MuseoSans-300"/>
                        </a:rPr>
                        <a:t>Total all cities</a:t>
                      </a:r>
                    </a:p>
                  </a:txBody>
                  <a:tcPr>
                    <a:solidFill>
                      <a:schemeClr val="accent1"/>
                    </a:solidFill>
                  </a:tcPr>
                </a:tc>
                <a:tc>
                  <a:txBody>
                    <a:bodyPr/>
                    <a:lstStyle/>
                    <a:p>
                      <a:pPr marL="0" marR="0" algn="r">
                        <a:spcBef>
                          <a:spcPts val="0"/>
                        </a:spcBef>
                        <a:spcAft>
                          <a:spcPts val="0"/>
                        </a:spcAft>
                      </a:pPr>
                      <a:r>
                        <a:rPr lang="en-US" sz="2400" dirty="0">
                          <a:effectLst/>
                          <a:latin typeface="MuseoSans-300"/>
                        </a:rPr>
                        <a:t>$ 1,408,378,471 </a:t>
                      </a:r>
                      <a:endParaRPr lang="en-US" sz="2400" dirty="0">
                        <a:effectLst/>
                        <a:latin typeface="MuseoSans-300"/>
                        <a:ea typeface="Calibri" panose="020F0502020204030204" pitchFamily="34" charset="0"/>
                      </a:endParaRPr>
                    </a:p>
                  </a:txBody>
                  <a:tcPr marL="68580" marR="68580" marT="0" marB="0" anchor="b"/>
                </a:tc>
                <a:extLst>
                  <a:ext uri="{0D108BD9-81ED-4DB2-BD59-A6C34878D82A}">
                    <a16:rowId xmlns:a16="http://schemas.microsoft.com/office/drawing/2014/main" val="3830776385"/>
                  </a:ext>
                </a:extLst>
              </a:tr>
              <a:tr h="365231">
                <a:tc>
                  <a:txBody>
                    <a:bodyPr/>
                    <a:lstStyle/>
                    <a:p>
                      <a:r>
                        <a:rPr lang="en-US" sz="2400" b="1" dirty="0">
                          <a:solidFill>
                            <a:schemeClr val="bg1"/>
                          </a:solidFill>
                          <a:latin typeface="MuseoSans-300"/>
                        </a:rPr>
                        <a:t>Total local govt. Georgia</a:t>
                      </a:r>
                    </a:p>
                  </a:txBody>
                  <a:tcPr>
                    <a:solidFill>
                      <a:schemeClr val="accent1"/>
                    </a:solidFill>
                  </a:tcPr>
                </a:tc>
                <a:tc>
                  <a:txBody>
                    <a:bodyPr/>
                    <a:lstStyle/>
                    <a:p>
                      <a:pPr marL="0" marR="0" algn="r">
                        <a:spcBef>
                          <a:spcPts val="0"/>
                        </a:spcBef>
                        <a:spcAft>
                          <a:spcPts val="0"/>
                        </a:spcAft>
                      </a:pPr>
                      <a:r>
                        <a:rPr lang="en-US" sz="2400" dirty="0">
                          <a:effectLst/>
                          <a:latin typeface="MuseoSans-300"/>
                        </a:rPr>
                        <a:t>$ 3,479,647,366 </a:t>
                      </a:r>
                      <a:endParaRPr lang="en-US" sz="2400" dirty="0">
                        <a:effectLst/>
                        <a:latin typeface="MuseoSans-300"/>
                        <a:ea typeface="Calibri" panose="020F0502020204030204" pitchFamily="34" charset="0"/>
                      </a:endParaRPr>
                    </a:p>
                  </a:txBody>
                  <a:tcPr marL="68580" marR="68580" marT="0" marB="0" anchor="b"/>
                </a:tc>
                <a:extLst>
                  <a:ext uri="{0D108BD9-81ED-4DB2-BD59-A6C34878D82A}">
                    <a16:rowId xmlns:a16="http://schemas.microsoft.com/office/drawing/2014/main" val="2796208358"/>
                  </a:ext>
                </a:extLst>
              </a:tr>
            </a:tbl>
          </a:graphicData>
        </a:graphic>
      </p:graphicFrame>
      <p:pic>
        <p:nvPicPr>
          <p:cNvPr id="9" name="Picture 8">
            <a:extLst>
              <a:ext uri="{FF2B5EF4-FFF2-40B4-BE49-F238E27FC236}">
                <a16:creationId xmlns:a16="http://schemas.microsoft.com/office/drawing/2014/main" id="{9FA74696-CBBD-0849-B8A3-C7D652A5737F}"/>
              </a:ext>
            </a:extLst>
          </p:cNvPr>
          <p:cNvPicPr>
            <a:picLocks noChangeAspect="1"/>
          </p:cNvPicPr>
          <p:nvPr/>
        </p:nvPicPr>
        <p:blipFill>
          <a:blip r:embed="rId2"/>
          <a:stretch>
            <a:fillRect/>
          </a:stretch>
        </p:blipFill>
        <p:spPr>
          <a:xfrm>
            <a:off x="10467848" y="6176963"/>
            <a:ext cx="1724152" cy="727593"/>
          </a:xfrm>
          <a:prstGeom prst="rect">
            <a:avLst/>
          </a:prstGeom>
        </p:spPr>
      </p:pic>
    </p:spTree>
    <p:extLst>
      <p:ext uri="{BB962C8B-B14F-4D97-AF65-F5344CB8AC3E}">
        <p14:creationId xmlns:p14="http://schemas.microsoft.com/office/powerpoint/2010/main" val="2456139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1115568" y="548640"/>
            <a:ext cx="10168128" cy="1179576"/>
          </a:xfrm>
        </p:spPr>
        <p:txBody>
          <a:bodyPr>
            <a:normAutofit/>
          </a:bodyPr>
          <a:lstStyle/>
          <a:p>
            <a:r>
              <a:rPr lang="en-US" sz="4000" b="1" dirty="0"/>
              <a:t>Reporting Requirements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03E900C-2E04-6D42-92E1-3E7FE5678618}"/>
              </a:ext>
            </a:extLst>
          </p:cNvPr>
          <p:cNvSpPr>
            <a:spLocks noGrp="1"/>
          </p:cNvSpPr>
          <p:nvPr>
            <p:ph idx="1"/>
          </p:nvPr>
        </p:nvSpPr>
        <p:spPr>
          <a:xfrm>
            <a:off x="566928" y="2221992"/>
            <a:ext cx="11155680" cy="3954971"/>
          </a:xfrm>
        </p:spPr>
        <p:txBody>
          <a:bodyPr vert="horz" lIns="91440" tIns="45720" rIns="91440" bIns="45720" rtlCol="0" anchor="t">
            <a:normAutofit/>
          </a:bodyPr>
          <a:lstStyle/>
          <a:p>
            <a:pPr>
              <a:lnSpc>
                <a:spcPct val="120000"/>
              </a:lnSpc>
              <a:spcBef>
                <a:spcPts val="0"/>
              </a:spcBef>
            </a:pPr>
            <a:r>
              <a:rPr lang="en-US" dirty="0">
                <a:latin typeface="MuseoSans-300"/>
              </a:rPr>
              <a:t>Local governments bear the responsibility for deciding if projects fall under eligible categories</a:t>
            </a:r>
          </a:p>
          <a:p>
            <a:pPr>
              <a:lnSpc>
                <a:spcPct val="120000"/>
              </a:lnSpc>
              <a:spcBef>
                <a:spcPts val="0"/>
              </a:spcBef>
            </a:pPr>
            <a:r>
              <a:rPr lang="en-US" dirty="0">
                <a:solidFill>
                  <a:srgbClr val="000000"/>
                </a:solidFill>
                <a:latin typeface="MuseoSans-300"/>
                <a:ea typeface="Calibri" panose="020F0502020204030204" pitchFamily="34" charset="0"/>
              </a:rPr>
              <a:t>Additional reporting requirements are under consideration and will be released soon. Treasury is inviting comments on all aspects of the reporting and recordkeeping requirements and comments will be accepted until July 10, 2021.</a:t>
            </a:r>
            <a:endParaRPr lang="en-US" dirty="0">
              <a:solidFill>
                <a:srgbClr val="000000"/>
              </a:solidFill>
              <a:effectLst/>
              <a:latin typeface="MuseoSans-300"/>
              <a:ea typeface="Calibri" panose="020F0502020204030204" pitchFamily="34" charset="0"/>
            </a:endParaRPr>
          </a:p>
        </p:txBody>
      </p:sp>
      <p:pic>
        <p:nvPicPr>
          <p:cNvPr id="9" name="Picture 8">
            <a:extLst>
              <a:ext uri="{FF2B5EF4-FFF2-40B4-BE49-F238E27FC236}">
                <a16:creationId xmlns:a16="http://schemas.microsoft.com/office/drawing/2014/main" id="{9FA74696-CBBD-0849-B8A3-C7D652A5737F}"/>
              </a:ext>
            </a:extLst>
          </p:cNvPr>
          <p:cNvPicPr>
            <a:picLocks noChangeAspect="1"/>
          </p:cNvPicPr>
          <p:nvPr/>
        </p:nvPicPr>
        <p:blipFill>
          <a:blip r:embed="rId2"/>
          <a:stretch>
            <a:fillRect/>
          </a:stretch>
        </p:blipFill>
        <p:spPr>
          <a:xfrm>
            <a:off x="10467848" y="6176963"/>
            <a:ext cx="1724152" cy="727593"/>
          </a:xfrm>
          <a:prstGeom prst="rect">
            <a:avLst/>
          </a:prstGeom>
        </p:spPr>
      </p:pic>
    </p:spTree>
    <p:extLst>
      <p:ext uri="{BB962C8B-B14F-4D97-AF65-F5344CB8AC3E}">
        <p14:creationId xmlns:p14="http://schemas.microsoft.com/office/powerpoint/2010/main" val="2904699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1115568" y="548640"/>
            <a:ext cx="10168128" cy="1179576"/>
          </a:xfrm>
        </p:spPr>
        <p:txBody>
          <a:bodyPr>
            <a:normAutofit/>
          </a:bodyPr>
          <a:lstStyle/>
          <a:p>
            <a:r>
              <a:rPr lang="en-US" sz="4000" b="1" dirty="0"/>
              <a:t>Coronavirus State and Local Recovery Fund</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03E900C-2E04-6D42-92E1-3E7FE5678618}"/>
              </a:ext>
            </a:extLst>
          </p:cNvPr>
          <p:cNvSpPr>
            <a:spLocks noGrp="1"/>
          </p:cNvSpPr>
          <p:nvPr>
            <p:ph idx="1"/>
          </p:nvPr>
        </p:nvSpPr>
        <p:spPr>
          <a:xfrm>
            <a:off x="566928" y="2221992"/>
            <a:ext cx="11155680" cy="3954971"/>
          </a:xfrm>
        </p:spPr>
        <p:txBody>
          <a:bodyPr>
            <a:normAutofit/>
          </a:bodyPr>
          <a:lstStyle/>
          <a:p>
            <a:pPr>
              <a:lnSpc>
                <a:spcPct val="120000"/>
              </a:lnSpc>
              <a:spcBef>
                <a:spcPts val="0"/>
              </a:spcBef>
            </a:pPr>
            <a:r>
              <a:rPr lang="en-US" dirty="0">
                <a:latin typeface="MuseoSans-300"/>
              </a:rPr>
              <a:t>Treasury will provide technical assistance to mitigate administration burden</a:t>
            </a:r>
          </a:p>
          <a:p>
            <a:pPr>
              <a:lnSpc>
                <a:spcPct val="120000"/>
              </a:lnSpc>
              <a:spcBef>
                <a:spcPts val="0"/>
              </a:spcBef>
            </a:pPr>
            <a:r>
              <a:rPr lang="en-US" dirty="0">
                <a:solidFill>
                  <a:srgbClr val="333333"/>
                </a:solidFill>
                <a:effectLst/>
                <a:latin typeface="MuseoSans-300"/>
                <a:ea typeface="Calibri" panose="020F0502020204030204" pitchFamily="34" charset="0"/>
              </a:rPr>
              <a:t>For general questions about the Coronavirus State and Local Fiscal Recovery Funds, email </a:t>
            </a:r>
            <a:r>
              <a:rPr lang="en-US" dirty="0">
                <a:solidFill>
                  <a:srgbClr val="333333"/>
                </a:solidFill>
                <a:effectLst/>
                <a:latin typeface="MuseoSans-300"/>
                <a:ea typeface="Calibri" panose="020F0502020204030204" pitchFamily="34" charset="0"/>
                <a:hlinkClick r:id="rId2"/>
              </a:rPr>
              <a:t>SLFRP@</a:t>
            </a:r>
            <a:r>
              <a:rPr lang="en-US" dirty="0">
                <a:solidFill>
                  <a:srgbClr val="333333"/>
                </a:solidFill>
                <a:latin typeface="MuseoSans-300"/>
                <a:ea typeface="Calibri" panose="020F0502020204030204" pitchFamily="34" charset="0"/>
                <a:hlinkClick r:id="rId2"/>
              </a:rPr>
              <a:t>treasury.gov</a:t>
            </a:r>
            <a:r>
              <a:rPr lang="en-US" dirty="0">
                <a:solidFill>
                  <a:srgbClr val="333333"/>
                </a:solidFill>
                <a:latin typeface="MuseoSans-300"/>
                <a:ea typeface="Calibri" panose="020F0502020204030204" pitchFamily="34" charset="0"/>
              </a:rPr>
              <a:t> </a:t>
            </a:r>
            <a:endParaRPr lang="en-US" dirty="0">
              <a:solidFill>
                <a:srgbClr val="333333"/>
              </a:solidFill>
              <a:effectLst/>
              <a:latin typeface="MuseoSans-300"/>
              <a:ea typeface="Calibri" panose="020F0502020204030204" pitchFamily="34" charset="0"/>
            </a:endParaRPr>
          </a:p>
        </p:txBody>
      </p:sp>
      <p:pic>
        <p:nvPicPr>
          <p:cNvPr id="9" name="Picture 8">
            <a:extLst>
              <a:ext uri="{FF2B5EF4-FFF2-40B4-BE49-F238E27FC236}">
                <a16:creationId xmlns:a16="http://schemas.microsoft.com/office/drawing/2014/main" id="{9FA74696-CBBD-0849-B8A3-C7D652A5737F}"/>
              </a:ext>
            </a:extLst>
          </p:cNvPr>
          <p:cNvPicPr>
            <a:picLocks noChangeAspect="1"/>
          </p:cNvPicPr>
          <p:nvPr/>
        </p:nvPicPr>
        <p:blipFill>
          <a:blip r:embed="rId3"/>
          <a:stretch>
            <a:fillRect/>
          </a:stretch>
        </p:blipFill>
        <p:spPr>
          <a:xfrm>
            <a:off x="10467848" y="6176963"/>
            <a:ext cx="1724152" cy="727593"/>
          </a:xfrm>
          <a:prstGeom prst="rect">
            <a:avLst/>
          </a:prstGeom>
        </p:spPr>
      </p:pic>
    </p:spTree>
    <p:extLst>
      <p:ext uri="{BB962C8B-B14F-4D97-AF65-F5344CB8AC3E}">
        <p14:creationId xmlns:p14="http://schemas.microsoft.com/office/powerpoint/2010/main" val="24534341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1115568" y="548640"/>
            <a:ext cx="10168128" cy="1179576"/>
          </a:xfrm>
        </p:spPr>
        <p:txBody>
          <a:bodyPr>
            <a:normAutofit/>
          </a:bodyPr>
          <a:lstStyle/>
          <a:p>
            <a:r>
              <a:rPr lang="en-US" sz="4000" b="1" dirty="0"/>
              <a:t>GMA ARP Web Page: </a:t>
            </a:r>
            <a:r>
              <a:rPr lang="en-US" sz="4000" b="1" dirty="0">
                <a:hlinkClick r:id="rId2"/>
              </a:rPr>
              <a:t>www.gacities.com/arpa</a:t>
            </a:r>
            <a:r>
              <a:rPr lang="en-US" sz="4000" b="1" dirty="0"/>
              <a:t> </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9FA74696-CBBD-0849-B8A3-C7D652A5737F}"/>
              </a:ext>
            </a:extLst>
          </p:cNvPr>
          <p:cNvPicPr>
            <a:picLocks noChangeAspect="1"/>
          </p:cNvPicPr>
          <p:nvPr/>
        </p:nvPicPr>
        <p:blipFill>
          <a:blip r:embed="rId3"/>
          <a:stretch>
            <a:fillRect/>
          </a:stretch>
        </p:blipFill>
        <p:spPr>
          <a:xfrm>
            <a:off x="10467848" y="6176963"/>
            <a:ext cx="1724152" cy="727593"/>
          </a:xfrm>
          <a:prstGeom prst="rect">
            <a:avLst/>
          </a:prstGeom>
        </p:spPr>
      </p:pic>
      <p:pic>
        <p:nvPicPr>
          <p:cNvPr id="6" name="Content Placeholder 5">
            <a:extLst>
              <a:ext uri="{FF2B5EF4-FFF2-40B4-BE49-F238E27FC236}">
                <a16:creationId xmlns:a16="http://schemas.microsoft.com/office/drawing/2014/main" id="{FC2DC4C9-5FC0-49CA-968E-0E76F9F738FF}"/>
              </a:ext>
            </a:extLst>
          </p:cNvPr>
          <p:cNvPicPr>
            <a:picLocks noGrp="1" noChangeAspect="1"/>
          </p:cNvPicPr>
          <p:nvPr>
            <p:ph idx="1"/>
          </p:nvPr>
        </p:nvPicPr>
        <p:blipFill>
          <a:blip r:embed="rId4"/>
          <a:stretch>
            <a:fillRect/>
          </a:stretch>
        </p:blipFill>
        <p:spPr>
          <a:xfrm>
            <a:off x="2051831" y="2110104"/>
            <a:ext cx="8295601" cy="4666615"/>
          </a:xfrm>
          <a:prstGeom prst="rect">
            <a:avLst/>
          </a:prstGeom>
        </p:spPr>
      </p:pic>
    </p:spTree>
    <p:extLst>
      <p:ext uri="{BB962C8B-B14F-4D97-AF65-F5344CB8AC3E}">
        <p14:creationId xmlns:p14="http://schemas.microsoft.com/office/powerpoint/2010/main" val="3865125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1115568" y="548640"/>
            <a:ext cx="10168128" cy="1179576"/>
          </a:xfrm>
        </p:spPr>
        <p:txBody>
          <a:bodyPr>
            <a:normAutofit fontScale="90000"/>
          </a:bodyPr>
          <a:lstStyle/>
          <a:p>
            <a:r>
              <a:rPr lang="en-US" sz="4000" b="1" dirty="0"/>
              <a:t>Local Fiscal Recovery Funds: Just one part of ARPA!</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9FA74696-CBBD-0849-B8A3-C7D652A5737F}"/>
              </a:ext>
            </a:extLst>
          </p:cNvPr>
          <p:cNvPicPr>
            <a:picLocks noChangeAspect="1"/>
          </p:cNvPicPr>
          <p:nvPr/>
        </p:nvPicPr>
        <p:blipFill>
          <a:blip r:embed="rId2"/>
          <a:stretch>
            <a:fillRect/>
          </a:stretch>
        </p:blipFill>
        <p:spPr>
          <a:xfrm>
            <a:off x="10467848" y="6176963"/>
            <a:ext cx="1724152" cy="727593"/>
          </a:xfrm>
          <a:prstGeom prst="rect">
            <a:avLst/>
          </a:prstGeom>
        </p:spPr>
      </p:pic>
      <p:sp>
        <p:nvSpPr>
          <p:cNvPr id="4" name="Content Placeholder 3">
            <a:extLst>
              <a:ext uri="{FF2B5EF4-FFF2-40B4-BE49-F238E27FC236}">
                <a16:creationId xmlns:a16="http://schemas.microsoft.com/office/drawing/2014/main" id="{7451983F-EC92-4786-9E5E-AE25797DE7DB}"/>
              </a:ext>
            </a:extLst>
          </p:cNvPr>
          <p:cNvSpPr>
            <a:spLocks noGrp="1"/>
          </p:cNvSpPr>
          <p:nvPr>
            <p:ph idx="1"/>
          </p:nvPr>
        </p:nvSpPr>
        <p:spPr>
          <a:xfrm>
            <a:off x="838200" y="2276855"/>
            <a:ext cx="10515600" cy="3900107"/>
          </a:xfrm>
        </p:spPr>
        <p:txBody>
          <a:bodyPr>
            <a:normAutofit lnSpcReduction="10000"/>
          </a:bodyPr>
          <a:lstStyle/>
          <a:p>
            <a:r>
              <a:rPr lang="en-US" dirty="0">
                <a:latin typeface="MuseoSans-300"/>
              </a:rPr>
              <a:t>As you plan how to use ARPA funds, remember this $1.9 trillion legislation includes many pots of funds</a:t>
            </a:r>
          </a:p>
          <a:p>
            <a:r>
              <a:rPr lang="en-US" dirty="0">
                <a:latin typeface="MuseoSans-300"/>
              </a:rPr>
              <a:t>Look for ARPA funds in existing grant programs</a:t>
            </a:r>
          </a:p>
          <a:p>
            <a:r>
              <a:rPr lang="en-US" dirty="0">
                <a:latin typeface="MuseoSans-300"/>
              </a:rPr>
              <a:t>For example: DCA received $1 billion in federal assistance for landlords and utility customers (</a:t>
            </a:r>
            <a:r>
              <a:rPr lang="en-US" dirty="0">
                <a:effectLst/>
                <a:latin typeface="MuseoSans-300"/>
                <a:ea typeface="Calibri" panose="020F0502020204030204" pitchFamily="34" charset="0"/>
              </a:rPr>
              <a:t>visit </a:t>
            </a:r>
            <a:r>
              <a:rPr lang="en-US" b="0" u="sng" dirty="0">
                <a:solidFill>
                  <a:srgbClr val="0057A3"/>
                </a:solidFill>
                <a:effectLst/>
                <a:latin typeface="MuseoSans-300"/>
                <a:ea typeface="Calibri" panose="020F0502020204030204" pitchFamily="34" charset="0"/>
                <a:hlinkClick r:id="rId3"/>
              </a:rPr>
              <a:t>georgiarentalassistance.ga.gov</a:t>
            </a:r>
            <a:r>
              <a:rPr lang="en-US" dirty="0">
                <a:solidFill>
                  <a:srgbClr val="666666"/>
                </a:solidFill>
                <a:effectLst/>
                <a:latin typeface="MuseoSans-300"/>
                <a:ea typeface="Calibri" panose="020F0502020204030204" pitchFamily="34" charset="0"/>
              </a:rPr>
              <a:t> </a:t>
            </a:r>
            <a:r>
              <a:rPr lang="en-US" dirty="0">
                <a:effectLst/>
                <a:latin typeface="MuseoSans-300"/>
                <a:ea typeface="Calibri" panose="020F0502020204030204" pitchFamily="34" charset="0"/>
              </a:rPr>
              <a:t>call 833-827-RENT or email </a:t>
            </a:r>
            <a:r>
              <a:rPr lang="en-US" b="0" u="sng" dirty="0">
                <a:solidFill>
                  <a:srgbClr val="0057A3"/>
                </a:solidFill>
                <a:effectLst/>
                <a:latin typeface="MuseoSans-300"/>
                <a:ea typeface="Calibri" panose="020F0502020204030204" pitchFamily="34" charset="0"/>
                <a:hlinkClick r:id="rId4"/>
              </a:rPr>
              <a:t>grafinanceservices@dca.ga.gov.</a:t>
            </a:r>
            <a:r>
              <a:rPr lang="en-US" b="0" u="sng" dirty="0">
                <a:solidFill>
                  <a:srgbClr val="0057A3"/>
                </a:solidFill>
                <a:effectLst/>
                <a:latin typeface="MuseoSans-300"/>
                <a:ea typeface="Calibri" panose="020F0502020204030204" pitchFamily="34" charset="0"/>
              </a:rPr>
              <a:t>)</a:t>
            </a:r>
          </a:p>
          <a:p>
            <a:r>
              <a:rPr lang="en-US" dirty="0">
                <a:latin typeface="MuseoSans-300"/>
              </a:rPr>
              <a:t>Consider using these other pots of funds to pay for community needs for residents and businesses before using your city’s Local Fiscal Recovery Funds </a:t>
            </a:r>
          </a:p>
        </p:txBody>
      </p:sp>
    </p:spTree>
    <p:extLst>
      <p:ext uri="{BB962C8B-B14F-4D97-AF65-F5344CB8AC3E}">
        <p14:creationId xmlns:p14="http://schemas.microsoft.com/office/powerpoint/2010/main" val="1164330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1115568" y="548640"/>
            <a:ext cx="10168128" cy="1179576"/>
          </a:xfrm>
        </p:spPr>
        <p:txBody>
          <a:bodyPr>
            <a:normAutofit/>
          </a:bodyPr>
          <a:lstStyle/>
          <a:p>
            <a:r>
              <a:rPr lang="en-US" sz="4000" dirty="0"/>
              <a:t>ARPA –Local Fiscal Recovery Funds FAQ</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pic>
        <p:nvPicPr>
          <p:cNvPr id="9" name="Picture 8">
            <a:extLst>
              <a:ext uri="{FF2B5EF4-FFF2-40B4-BE49-F238E27FC236}">
                <a16:creationId xmlns:a16="http://schemas.microsoft.com/office/drawing/2014/main" id="{9FA74696-CBBD-0849-B8A3-C7D652A5737F}"/>
              </a:ext>
            </a:extLst>
          </p:cNvPr>
          <p:cNvPicPr>
            <a:picLocks noChangeAspect="1"/>
          </p:cNvPicPr>
          <p:nvPr/>
        </p:nvPicPr>
        <p:blipFill>
          <a:blip r:embed="rId2"/>
          <a:stretch>
            <a:fillRect/>
          </a:stretch>
        </p:blipFill>
        <p:spPr>
          <a:xfrm>
            <a:off x="10467848" y="6176963"/>
            <a:ext cx="1724152" cy="727593"/>
          </a:xfrm>
          <a:prstGeom prst="rect">
            <a:avLst/>
          </a:prstGeom>
        </p:spPr>
      </p:pic>
      <p:sp>
        <p:nvSpPr>
          <p:cNvPr id="5" name="Content Placeholder 4">
            <a:extLst>
              <a:ext uri="{FF2B5EF4-FFF2-40B4-BE49-F238E27FC236}">
                <a16:creationId xmlns:a16="http://schemas.microsoft.com/office/drawing/2014/main" id="{55DC3C96-0702-4F4E-B9EC-4D8429146305}"/>
              </a:ext>
            </a:extLst>
          </p:cNvPr>
          <p:cNvSpPr>
            <a:spLocks noGrp="1"/>
          </p:cNvSpPr>
          <p:nvPr>
            <p:ph idx="1"/>
          </p:nvPr>
        </p:nvSpPr>
        <p:spPr/>
        <p:txBody>
          <a:bodyPr/>
          <a:lstStyle/>
          <a:p>
            <a:endParaRPr lang="en-US" dirty="0"/>
          </a:p>
        </p:txBody>
      </p:sp>
      <p:pic>
        <p:nvPicPr>
          <p:cNvPr id="7" name="Picture 6">
            <a:extLst>
              <a:ext uri="{FF2B5EF4-FFF2-40B4-BE49-F238E27FC236}">
                <a16:creationId xmlns:a16="http://schemas.microsoft.com/office/drawing/2014/main" id="{638DF1BB-938C-4B64-B7D1-AF7A7340EFD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907705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1115568" y="548640"/>
            <a:ext cx="10168128" cy="1179576"/>
          </a:xfrm>
        </p:spPr>
        <p:txBody>
          <a:bodyPr>
            <a:normAutofit/>
          </a:bodyPr>
          <a:lstStyle/>
          <a:p>
            <a:r>
              <a:rPr lang="en-US" sz="4000" b="1" dirty="0"/>
              <a:t>What’s next?</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9FA74696-CBBD-0849-B8A3-C7D652A5737F}"/>
              </a:ext>
            </a:extLst>
          </p:cNvPr>
          <p:cNvPicPr>
            <a:picLocks noChangeAspect="1"/>
          </p:cNvPicPr>
          <p:nvPr/>
        </p:nvPicPr>
        <p:blipFill>
          <a:blip r:embed="rId2"/>
          <a:stretch>
            <a:fillRect/>
          </a:stretch>
        </p:blipFill>
        <p:spPr>
          <a:xfrm>
            <a:off x="10467848" y="6176963"/>
            <a:ext cx="1724152" cy="727593"/>
          </a:xfrm>
          <a:prstGeom prst="rect">
            <a:avLst/>
          </a:prstGeom>
        </p:spPr>
      </p:pic>
      <p:sp>
        <p:nvSpPr>
          <p:cNvPr id="4" name="Content Placeholder 3">
            <a:extLst>
              <a:ext uri="{FF2B5EF4-FFF2-40B4-BE49-F238E27FC236}">
                <a16:creationId xmlns:a16="http://schemas.microsoft.com/office/drawing/2014/main" id="{6220759E-D698-481B-98C6-021F4C4FCBF7}"/>
              </a:ext>
            </a:extLst>
          </p:cNvPr>
          <p:cNvSpPr>
            <a:spLocks noGrp="1"/>
          </p:cNvSpPr>
          <p:nvPr>
            <p:ph idx="1"/>
          </p:nvPr>
        </p:nvSpPr>
        <p:spPr>
          <a:xfrm>
            <a:off x="566928" y="2262734"/>
            <a:ext cx="11155680" cy="4351338"/>
          </a:xfrm>
        </p:spPr>
        <p:txBody>
          <a:bodyPr>
            <a:normAutofit fontScale="92500" lnSpcReduction="10000"/>
          </a:body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Stay in touch with GMA, ACCG, NLC, NACO - </a:t>
            </a:r>
            <a:r>
              <a:rPr kumimoji="0" lang="en-US" sz="2400" b="0" i="0" u="none" strike="noStrike" kern="1200" cap="none" spc="0" normalizeH="0" baseline="0" noProof="0" dirty="0">
                <a:ln>
                  <a:noFill/>
                </a:ln>
                <a:solidFill>
                  <a:prstClr val="black"/>
                </a:solidFill>
                <a:effectLst/>
                <a:uLnTx/>
                <a:uFillTx/>
                <a:latin typeface="MuseoSans-300"/>
                <a:ea typeface="+mn-ea"/>
                <a:cs typeface="+mn-cs"/>
              </a:rPr>
              <a:t> we are at the beginning of this journey and working closely with Treasury staff to update guidance to clarify definitions, simplify processes, and respond to all questions.</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useoSans-300"/>
                <a:ea typeface="+mn-ea"/>
                <a:cs typeface="+mn-cs"/>
              </a:rPr>
              <a:t>Immediate fixes needed: definition of broadband service; public utilities in calculations of lost revenue (Treasury is open to making suggested changes)</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useoSans-300"/>
                <a:ea typeface="+mn-ea"/>
                <a:cs typeface="+mn-cs"/>
              </a:rPr>
              <a:t>Open comment period on Interim Final Rule until July 16 before Final Rule is issued</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useoSans-300"/>
                <a:ea typeface="+mn-ea"/>
                <a:cs typeface="+mn-cs"/>
              </a:rPr>
              <a:t>Send questions and comments to GMA staff</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useoSans-300"/>
                <a:ea typeface="+mn-ea"/>
                <a:cs typeface="+mn-cs"/>
              </a:rPr>
              <a:t>NLC Fact Sheets on Unpacking Interim Final Rule *COMING SOON*</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useoSans-300"/>
                <a:ea typeface="+mn-ea"/>
                <a:cs typeface="+mn-cs"/>
              </a:rPr>
              <a:t>Treasury is planning a call with city officials this week</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useoSans-300"/>
                <a:ea typeface="+mn-ea"/>
                <a:cs typeface="+mn-cs"/>
              </a:rPr>
              <a:t>Another Treasury call following NEU guidance release</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useoSans-300"/>
                <a:ea typeface="+mn-ea"/>
                <a:cs typeface="+mn-cs"/>
              </a:rPr>
              <a:t>GMA Training Webinar 5/26 at 4:00 pm: </a:t>
            </a:r>
            <a:r>
              <a:rPr kumimoji="0" lang="en-US" sz="2400" b="0" i="0" u="none" strike="noStrike" kern="1200" cap="none" spc="0" normalizeH="0" baseline="0" noProof="0" dirty="0">
                <a:ln>
                  <a:noFill/>
                </a:ln>
                <a:solidFill>
                  <a:prstClr val="black"/>
                </a:solidFill>
                <a:effectLst/>
                <a:uLnTx/>
                <a:uFillTx/>
                <a:latin typeface="MuseoSans-300"/>
                <a:ea typeface="+mn-ea"/>
                <a:cs typeface="+mn-cs"/>
                <a:hlinkClick r:id="rId3"/>
              </a:rPr>
              <a:t>www.gacities.com/arpa</a:t>
            </a:r>
            <a:r>
              <a:rPr kumimoji="0" lang="en-US" sz="2400" b="0" i="0" u="none" strike="noStrike" kern="1200" cap="none" spc="0" normalizeH="0" baseline="0" noProof="0" dirty="0">
                <a:ln>
                  <a:noFill/>
                </a:ln>
                <a:solidFill>
                  <a:prstClr val="black"/>
                </a:solidFill>
                <a:effectLst/>
                <a:uLnTx/>
                <a:uFillTx/>
                <a:latin typeface="MuseoSans-300"/>
                <a:ea typeface="+mn-ea"/>
                <a:cs typeface="+mn-cs"/>
              </a:rPr>
              <a:t> </a:t>
            </a:r>
          </a:p>
          <a:p>
            <a:endParaRPr lang="en-US" dirty="0"/>
          </a:p>
        </p:txBody>
      </p:sp>
    </p:spTree>
    <p:extLst>
      <p:ext uri="{BB962C8B-B14F-4D97-AF65-F5344CB8AC3E}">
        <p14:creationId xmlns:p14="http://schemas.microsoft.com/office/powerpoint/2010/main" val="21536137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1115568" y="548640"/>
            <a:ext cx="10168128" cy="1179576"/>
          </a:xfrm>
        </p:spPr>
        <p:txBody>
          <a:bodyPr>
            <a:normAutofit/>
          </a:bodyPr>
          <a:lstStyle/>
          <a:p>
            <a:r>
              <a:rPr lang="en-US" sz="4000" b="1" dirty="0"/>
              <a:t>ARPA Resources and Updates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9FA74696-CBBD-0849-B8A3-C7D652A5737F}"/>
              </a:ext>
            </a:extLst>
          </p:cNvPr>
          <p:cNvPicPr>
            <a:picLocks noChangeAspect="1"/>
          </p:cNvPicPr>
          <p:nvPr/>
        </p:nvPicPr>
        <p:blipFill>
          <a:blip r:embed="rId2"/>
          <a:stretch>
            <a:fillRect/>
          </a:stretch>
        </p:blipFill>
        <p:spPr>
          <a:xfrm>
            <a:off x="10467848" y="6176963"/>
            <a:ext cx="1724152" cy="727593"/>
          </a:xfrm>
          <a:prstGeom prst="rect">
            <a:avLst/>
          </a:prstGeom>
        </p:spPr>
      </p:pic>
      <p:sp>
        <p:nvSpPr>
          <p:cNvPr id="4" name="Content Placeholder 3">
            <a:extLst>
              <a:ext uri="{FF2B5EF4-FFF2-40B4-BE49-F238E27FC236}">
                <a16:creationId xmlns:a16="http://schemas.microsoft.com/office/drawing/2014/main" id="{0F4141E1-DAE7-4741-8A2E-857B33006258}"/>
              </a:ext>
            </a:extLst>
          </p:cNvPr>
          <p:cNvSpPr>
            <a:spLocks noGrp="1"/>
          </p:cNvSpPr>
          <p:nvPr>
            <p:ph idx="1"/>
          </p:nvPr>
        </p:nvSpPr>
        <p:spPr>
          <a:xfrm>
            <a:off x="553129" y="2250027"/>
            <a:ext cx="10515600" cy="4351338"/>
          </a:xfrm>
        </p:spPr>
        <p:txBody>
          <a:bodyPr>
            <a:normAutofit/>
          </a:bodyPr>
          <a:lstStyle/>
          <a:p>
            <a:pPr>
              <a:lnSpc>
                <a:spcPct val="100000"/>
              </a:lnSpc>
            </a:pPr>
            <a:r>
              <a:rPr lang="en-US" sz="2400" b="1" dirty="0">
                <a:latin typeface="MuseoSans-300"/>
              </a:rPr>
              <a:t>GMA Resources:</a:t>
            </a:r>
            <a:r>
              <a:rPr lang="en-US" sz="2400" dirty="0">
                <a:latin typeface="MuseoSans-300"/>
              </a:rPr>
              <a:t> </a:t>
            </a:r>
            <a:r>
              <a:rPr lang="en-US" sz="2400" b="1" dirty="0">
                <a:latin typeface="MuseoSans-300"/>
                <a:hlinkClick r:id="rId3">
                  <a:extLst>
                    <a:ext uri="{A12FA001-AC4F-418D-AE19-62706E023703}">
                      <ahyp:hlinkClr xmlns:ahyp="http://schemas.microsoft.com/office/drawing/2018/hyperlinkcolor" val="tx"/>
                    </a:ext>
                  </a:extLst>
                </a:hlinkClick>
              </a:rPr>
              <a:t>https://www.gacities.com/arpa</a:t>
            </a:r>
            <a:r>
              <a:rPr lang="en-US" sz="2400" b="1" dirty="0">
                <a:latin typeface="MuseoSans-300"/>
              </a:rPr>
              <a:t> </a:t>
            </a:r>
          </a:p>
          <a:p>
            <a:pPr>
              <a:lnSpc>
                <a:spcPct val="150000"/>
              </a:lnSpc>
            </a:pPr>
            <a:r>
              <a:rPr lang="en-US" sz="2400" b="1" dirty="0">
                <a:latin typeface="MuseoSans-300"/>
              </a:rPr>
              <a:t>NLC Resource Hub: </a:t>
            </a:r>
            <a:r>
              <a:rPr lang="en-US" sz="2400" b="1" dirty="0">
                <a:effectLst/>
                <a:latin typeface="MuseoSans-30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https://www.nlc.org/covid-19-pandemic-response/#arp</a:t>
            </a:r>
            <a:endParaRPr lang="en-US" sz="2400" b="1" dirty="0">
              <a:latin typeface="MuseoSans-300"/>
            </a:endParaRPr>
          </a:p>
          <a:p>
            <a:pPr marL="457200" lvl="1">
              <a:lnSpc>
                <a:spcPct val="100000"/>
              </a:lnSpc>
              <a:spcBef>
                <a:spcPts val="0"/>
              </a:spcBef>
              <a:spcAft>
                <a:spcPts val="600"/>
              </a:spcAft>
            </a:pPr>
            <a:r>
              <a:rPr lang="en-US" sz="2000" b="1" dirty="0">
                <a:latin typeface="MuseoSans-300"/>
              </a:rPr>
              <a:t>ARP Summary of Provisions: </a:t>
            </a:r>
            <a:r>
              <a:rPr lang="en-US" sz="2000" dirty="0">
                <a:latin typeface="MuseoSans-300"/>
              </a:rPr>
              <a:t>NLC has created an extensive, searchable summary of provisions relevant to municipalities and local leaders in this historic legislation. You can find the link </a:t>
            </a:r>
            <a:r>
              <a:rPr lang="en-US" sz="2000" dirty="0">
                <a:latin typeface="MuseoSans-300"/>
                <a:hlinkClick r:id="rId5" tooltip="https://www.nlc.org/resource/american-rescue-plan-act-of-2021-summary-of-provisions/">
                  <a:extLst>
                    <a:ext uri="{A12FA001-AC4F-418D-AE19-62706E023703}">
                      <ahyp:hlinkClr xmlns:ahyp="http://schemas.microsoft.com/office/drawing/2018/hyperlinkcolor" val="tx"/>
                    </a:ext>
                  </a:extLst>
                </a:hlinkClick>
              </a:rPr>
              <a:t>here</a:t>
            </a:r>
            <a:r>
              <a:rPr lang="en-US" sz="2000" dirty="0">
                <a:latin typeface="MuseoSans-300"/>
              </a:rPr>
              <a:t>. </a:t>
            </a:r>
          </a:p>
          <a:p>
            <a:pPr marL="457200" lvl="1">
              <a:lnSpc>
                <a:spcPct val="100000"/>
              </a:lnSpc>
              <a:spcBef>
                <a:spcPts val="0"/>
              </a:spcBef>
              <a:spcAft>
                <a:spcPts val="600"/>
              </a:spcAft>
            </a:pPr>
            <a:r>
              <a:rPr lang="en-US" sz="2000" b="1" dirty="0">
                <a:latin typeface="MuseoSans-300"/>
              </a:rPr>
              <a:t>Local Recovery: Five Principles for ARP Implementation:</a:t>
            </a:r>
            <a:r>
              <a:rPr lang="en-US" sz="2000" dirty="0">
                <a:latin typeface="MuseoSans-300"/>
              </a:rPr>
              <a:t> NLC staff has written a blog on five principles for ARP implementation. You can access it </a:t>
            </a:r>
            <a:r>
              <a:rPr lang="en-US" sz="2000" dirty="0">
                <a:latin typeface="MuseoSans-300"/>
                <a:hlinkClick r:id="rId6" tooltip="https://www.nlc.org/article/2021/04/05/local-recovery-five-principles-for-arp-implementation/">
                  <a:extLst>
                    <a:ext uri="{A12FA001-AC4F-418D-AE19-62706E023703}">
                      <ahyp:hlinkClr xmlns:ahyp="http://schemas.microsoft.com/office/drawing/2018/hyperlinkcolor" val="tx"/>
                    </a:ext>
                  </a:extLst>
                </a:hlinkClick>
              </a:rPr>
              <a:t>here</a:t>
            </a:r>
            <a:r>
              <a:rPr lang="en-US" sz="2000" dirty="0">
                <a:latin typeface="MuseoSans-300"/>
              </a:rPr>
              <a:t>.</a:t>
            </a:r>
          </a:p>
          <a:p>
            <a:pPr marL="457200" lvl="1">
              <a:lnSpc>
                <a:spcPct val="100000"/>
              </a:lnSpc>
              <a:spcBef>
                <a:spcPts val="0"/>
              </a:spcBef>
              <a:spcAft>
                <a:spcPts val="600"/>
              </a:spcAft>
            </a:pPr>
            <a:r>
              <a:rPr lang="en-US" sz="2000" b="1" dirty="0">
                <a:latin typeface="MuseoSans-300"/>
              </a:rPr>
              <a:t>NLC FAQ</a:t>
            </a:r>
            <a:r>
              <a:rPr lang="en-US" sz="2000" dirty="0">
                <a:latin typeface="MuseoSans-300"/>
              </a:rPr>
              <a:t>: </a:t>
            </a:r>
            <a:r>
              <a:rPr lang="en-US" sz="2000" dirty="0">
                <a:latin typeface="MuseoSans-300"/>
                <a:hlinkClick r:id="rId7">
                  <a:extLst>
                    <a:ext uri="{A12FA001-AC4F-418D-AE19-62706E023703}">
                      <ahyp:hlinkClr xmlns:ahyp="http://schemas.microsoft.com/office/drawing/2018/hyperlinkcolor" val="tx"/>
                    </a:ext>
                  </a:extLst>
                </a:hlinkClick>
              </a:rPr>
              <a:t>https://www.nlc.org/resource/arp-local-relief-frequently-asked-questions/</a:t>
            </a:r>
            <a:r>
              <a:rPr lang="en-US" sz="2000" dirty="0">
                <a:latin typeface="MuseoSans-300"/>
              </a:rPr>
              <a:t> </a:t>
            </a:r>
          </a:p>
          <a:p>
            <a:pPr marL="457200" lvl="1">
              <a:lnSpc>
                <a:spcPct val="100000"/>
              </a:lnSpc>
              <a:spcBef>
                <a:spcPts val="0"/>
              </a:spcBef>
              <a:spcAft>
                <a:spcPts val="600"/>
              </a:spcAft>
            </a:pPr>
            <a:r>
              <a:rPr lang="en-US" sz="2000" b="1" dirty="0">
                <a:effectLst/>
                <a:latin typeface="MuseoSans-300"/>
                <a:ea typeface="Calibri" panose="020F0502020204030204" pitchFamily="34" charset="0"/>
              </a:rPr>
              <a:t>Weekly NLC Calls: </a:t>
            </a:r>
            <a:r>
              <a:rPr lang="en-US" sz="2000" dirty="0">
                <a:effectLst/>
                <a:latin typeface="MuseoSans-300"/>
                <a:ea typeface="Calibri" panose="020F0502020204030204" pitchFamily="34" charset="0"/>
              </a:rPr>
              <a:t>Fridays at 1:30 pm. Archives and registration </a:t>
            </a:r>
            <a:r>
              <a:rPr lang="en-US" sz="2000" dirty="0">
                <a:effectLst/>
                <a:latin typeface="MuseoSans-300"/>
                <a:ea typeface="Calibri" panose="020F0502020204030204" pitchFamily="34" charset="0"/>
                <a:hlinkClick r:id="rId8">
                  <a:extLst>
                    <a:ext uri="{A12FA001-AC4F-418D-AE19-62706E023703}">
                      <ahyp:hlinkClr xmlns:ahyp="http://schemas.microsoft.com/office/drawing/2018/hyperlinkcolor" val="tx"/>
                    </a:ext>
                  </a:extLst>
                </a:hlinkClick>
              </a:rPr>
              <a:t>here</a:t>
            </a:r>
            <a:r>
              <a:rPr lang="en-US" sz="2000" dirty="0">
                <a:latin typeface="MuseoSans-300"/>
                <a:ea typeface="Calibri" panose="020F0502020204030204" pitchFamily="34" charset="0"/>
              </a:rPr>
              <a:t>.</a:t>
            </a:r>
            <a:r>
              <a:rPr lang="en-US" sz="2000" dirty="0">
                <a:effectLst/>
                <a:latin typeface="MuseoSans-300"/>
                <a:ea typeface="Calibri" panose="020F0502020204030204" pitchFamily="34" charset="0"/>
              </a:rPr>
              <a:t> </a:t>
            </a:r>
          </a:p>
          <a:p>
            <a:pPr>
              <a:lnSpc>
                <a:spcPct val="100000"/>
              </a:lnSpc>
            </a:pPr>
            <a:r>
              <a:rPr lang="en-US" sz="2400" b="1" dirty="0">
                <a:latin typeface="MuseoSans-300"/>
              </a:rPr>
              <a:t>U.S. Treasury</a:t>
            </a:r>
            <a:r>
              <a:rPr lang="en-US" sz="2400" dirty="0">
                <a:latin typeface="MuseoSans-300"/>
              </a:rPr>
              <a:t> Coronavirus State and Local Fiscal Recovery Fund Page is </a:t>
            </a:r>
            <a:r>
              <a:rPr lang="en-US" sz="2400" dirty="0">
                <a:latin typeface="MuseoSans-300"/>
                <a:hlinkClick r:id="rId9">
                  <a:extLst>
                    <a:ext uri="{A12FA001-AC4F-418D-AE19-62706E023703}">
                      <ahyp:hlinkClr xmlns:ahyp="http://schemas.microsoft.com/office/drawing/2018/hyperlinkcolor" val="tx"/>
                    </a:ext>
                  </a:extLst>
                </a:hlinkClick>
              </a:rPr>
              <a:t>here</a:t>
            </a:r>
            <a:r>
              <a:rPr lang="en-US" sz="2400" b="1" u="sng" dirty="0">
                <a:latin typeface="MuseoSans-300"/>
              </a:rPr>
              <a:t>.</a:t>
            </a:r>
          </a:p>
          <a:p>
            <a:endParaRPr lang="en-US" dirty="0"/>
          </a:p>
        </p:txBody>
      </p:sp>
    </p:spTree>
    <p:extLst>
      <p:ext uri="{BB962C8B-B14F-4D97-AF65-F5344CB8AC3E}">
        <p14:creationId xmlns:p14="http://schemas.microsoft.com/office/powerpoint/2010/main" val="3607253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1115568" y="548640"/>
            <a:ext cx="10168128" cy="1179576"/>
          </a:xfrm>
        </p:spPr>
        <p:txBody>
          <a:bodyPr>
            <a:normAutofit/>
          </a:bodyPr>
          <a:lstStyle/>
          <a:p>
            <a:r>
              <a:rPr lang="en-US" sz="4000" b="1" dirty="0"/>
              <a:t>NLC Membership</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9FA74696-CBBD-0849-B8A3-C7D652A5737F}"/>
              </a:ext>
            </a:extLst>
          </p:cNvPr>
          <p:cNvPicPr>
            <a:picLocks noChangeAspect="1"/>
          </p:cNvPicPr>
          <p:nvPr/>
        </p:nvPicPr>
        <p:blipFill>
          <a:blip r:embed="rId2"/>
          <a:stretch>
            <a:fillRect/>
          </a:stretch>
        </p:blipFill>
        <p:spPr>
          <a:xfrm>
            <a:off x="10467848" y="6176963"/>
            <a:ext cx="1724152" cy="727593"/>
          </a:xfrm>
          <a:prstGeom prst="rect">
            <a:avLst/>
          </a:prstGeom>
        </p:spPr>
      </p:pic>
      <p:pic>
        <p:nvPicPr>
          <p:cNvPr id="4" name="Content Placeholder 3" descr="Timeline&#10;&#10;Description automatically generated with medium confidence">
            <a:extLst>
              <a:ext uri="{FF2B5EF4-FFF2-40B4-BE49-F238E27FC236}">
                <a16:creationId xmlns:a16="http://schemas.microsoft.com/office/drawing/2014/main" id="{A205E56E-98B2-438D-87EE-7520828D3436}"/>
              </a:ext>
            </a:extLst>
          </p:cNvPr>
          <p:cNvPicPr>
            <a:picLocks noGrp="1" noChangeAspect="1"/>
          </p:cNvPicPr>
          <p:nvPr>
            <p:ph idx="1"/>
          </p:nvPr>
        </p:nvPicPr>
        <p:blipFill>
          <a:blip r:embed="rId3"/>
          <a:stretch>
            <a:fillRect/>
          </a:stretch>
        </p:blipFill>
        <p:spPr>
          <a:xfrm>
            <a:off x="558209" y="2119312"/>
            <a:ext cx="4220709" cy="4220709"/>
          </a:xfrm>
          <a:prstGeom prst="rect">
            <a:avLst/>
          </a:prstGeom>
        </p:spPr>
      </p:pic>
      <p:sp>
        <p:nvSpPr>
          <p:cNvPr id="13" name="TextBox 12">
            <a:extLst>
              <a:ext uri="{FF2B5EF4-FFF2-40B4-BE49-F238E27FC236}">
                <a16:creationId xmlns:a16="http://schemas.microsoft.com/office/drawing/2014/main" id="{5990AE73-F274-45DD-85C2-3D34B922530C}"/>
              </a:ext>
            </a:extLst>
          </p:cNvPr>
          <p:cNvSpPr txBox="1"/>
          <p:nvPr/>
        </p:nvSpPr>
        <p:spPr>
          <a:xfrm>
            <a:off x="5308583" y="2182952"/>
            <a:ext cx="6422393" cy="4093428"/>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useoSans-300"/>
                <a:ea typeface="+mn-ea"/>
                <a:cs typeface="+mn-cs"/>
              </a:rPr>
              <a:t>ARPA would not have been possible without cities working united around the country in partnership with NLC. NLC was directly responsible for helping to pass this legislation - they have the experts, resources, and relationships with Administration, Congressional, and agency leadership and staff to help all cities succeed.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MuseoSans-30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useoSans-300"/>
                <a:ea typeface="+mn-ea"/>
                <a:cs typeface="+mn-cs"/>
              </a:rPr>
              <a:t>GMA is proud to partner with NLC to help deliver needed funding through the #AmericanRescuePlan.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MuseoSans-30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useoSans-300"/>
                <a:ea typeface="+mn-ea"/>
                <a:cs typeface="+mn-cs"/>
              </a:rPr>
              <a:t>Learn more about how NLC is continuing to deliver resources for local leaders at </a:t>
            </a:r>
            <a:r>
              <a:rPr kumimoji="0" lang="en-US" sz="2000" b="0" i="0" u="none" strike="noStrike" kern="1200" cap="none" spc="0" normalizeH="0" baseline="0" noProof="0" dirty="0">
                <a:ln>
                  <a:noFill/>
                </a:ln>
                <a:solidFill>
                  <a:prstClr val="black"/>
                </a:solidFill>
                <a:effectLst/>
                <a:uLnTx/>
                <a:uFillTx/>
                <a:latin typeface="MuseoSans-300"/>
                <a:ea typeface="+mn-ea"/>
                <a:cs typeface="+mn-cs"/>
                <a:hlinkClick r:id="rId4"/>
              </a:rPr>
              <a:t>https://bit.ly/3gAoyi2 #NLCDelivers </a:t>
            </a:r>
            <a:r>
              <a:rPr kumimoji="0" lang="en-US" sz="2000" b="0" i="0" u="none" strike="noStrike" kern="1200" cap="none" spc="0" normalizeH="0" baseline="0" noProof="0" dirty="0">
                <a:ln>
                  <a:noFill/>
                </a:ln>
                <a:solidFill>
                  <a:prstClr val="black"/>
                </a:solidFill>
                <a:effectLst/>
                <a:uLnTx/>
                <a:uFillTx/>
                <a:latin typeface="MuseoSans-300"/>
                <a:ea typeface="+mn-ea"/>
                <a:cs typeface="+mn-cs"/>
              </a:rPr>
              <a:t>.</a:t>
            </a:r>
          </a:p>
        </p:txBody>
      </p:sp>
    </p:spTree>
    <p:extLst>
      <p:ext uri="{BB962C8B-B14F-4D97-AF65-F5344CB8AC3E}">
        <p14:creationId xmlns:p14="http://schemas.microsoft.com/office/powerpoint/2010/main" val="20838395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49">
            <a:extLst>
              <a:ext uri="{FF2B5EF4-FFF2-40B4-BE49-F238E27FC236}">
                <a16:creationId xmlns:a16="http://schemas.microsoft.com/office/drawing/2014/main" id="{E5EAE061-4AFE-4B3A-8FA1-FC5953E7E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BD0398FB-7D27-4C59-A68B-663AE7A37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4808E3F-0FB9-A34C-A9C6-4D3308ADC6FF}"/>
              </a:ext>
            </a:extLst>
          </p:cNvPr>
          <p:cNvSpPr>
            <a:spLocks noGrp="1"/>
          </p:cNvSpPr>
          <p:nvPr>
            <p:ph type="title"/>
          </p:nvPr>
        </p:nvSpPr>
        <p:spPr>
          <a:xfrm>
            <a:off x="7093618" y="1553556"/>
            <a:ext cx="3682610" cy="1101448"/>
          </a:xfrm>
        </p:spPr>
        <p:txBody>
          <a:bodyPr vert="horz" lIns="91440" tIns="45720" rIns="91440" bIns="45720" rtlCol="0" anchor="b">
            <a:normAutofit/>
          </a:bodyPr>
          <a:lstStyle/>
          <a:p>
            <a:pPr algn="r"/>
            <a:r>
              <a:rPr lang="en-US" altLang="zh-CN" sz="6000" b="1" kern="1200" dirty="0">
                <a:solidFill>
                  <a:schemeClr val="tx1"/>
                </a:solidFill>
                <a:latin typeface="+mj-lt"/>
                <a:ea typeface="+mj-ea"/>
                <a:cs typeface="+mj-cs"/>
              </a:rPr>
              <a:t>Questions?</a:t>
            </a:r>
            <a:endParaRPr lang="en-US" sz="6000" b="1" kern="1200" dirty="0">
              <a:solidFill>
                <a:schemeClr val="tx1"/>
              </a:solidFill>
              <a:latin typeface="+mj-lt"/>
              <a:ea typeface="+mj-ea"/>
              <a:cs typeface="+mj-cs"/>
            </a:endParaRPr>
          </a:p>
        </p:txBody>
      </p:sp>
      <p:cxnSp>
        <p:nvCxnSpPr>
          <p:cNvPr id="56" name="Straight Connector 55">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0" name="Oval 59">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4"/>
          </a:solidFill>
          <a:ln w="9525" cap="flat">
            <a:noFill/>
            <a:prstDash val="solid"/>
            <a:miter/>
          </a:ln>
        </p:spPr>
        <p:txBody>
          <a:bodyPr rtlCol="0" anchor="ctr"/>
          <a:lstStyle/>
          <a:p>
            <a:endParaRPr lang="en-US" dirty="0"/>
          </a:p>
        </p:txBody>
      </p:sp>
      <p:sp>
        <p:nvSpPr>
          <p:cNvPr id="76" name="Freeform: Shape 63">
            <a:extLst>
              <a:ext uri="{FF2B5EF4-FFF2-40B4-BE49-F238E27FC236}">
                <a16:creationId xmlns:a16="http://schemas.microsoft.com/office/drawing/2014/main" id="{0DEE8134-8942-423C-9EAA-0110FCA113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4"/>
          </a:solidFill>
          <a:ln w="9525" cap="flat">
            <a:noFill/>
            <a:prstDash val="solid"/>
            <a:miter/>
          </a:ln>
        </p:spPr>
        <p:txBody>
          <a:bodyPr rtlCol="0" anchor="ctr"/>
          <a:lstStyle/>
          <a:p>
            <a:endParaRPr lang="en-US" dirty="0"/>
          </a:p>
        </p:txBody>
      </p:sp>
      <p:sp>
        <p:nvSpPr>
          <p:cNvPr id="77" name="Arc 65">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Picture 4">
            <a:extLst>
              <a:ext uri="{FF2B5EF4-FFF2-40B4-BE49-F238E27FC236}">
                <a16:creationId xmlns:a16="http://schemas.microsoft.com/office/drawing/2014/main" id="{65809BE9-531B-9244-B8C9-3ECD41C4A694}"/>
              </a:ext>
            </a:extLst>
          </p:cNvPr>
          <p:cNvPicPr>
            <a:picLocks noChangeAspect="1"/>
          </p:cNvPicPr>
          <p:nvPr/>
        </p:nvPicPr>
        <p:blipFill>
          <a:blip r:embed="rId2"/>
          <a:stretch>
            <a:fillRect/>
          </a:stretch>
        </p:blipFill>
        <p:spPr>
          <a:xfrm>
            <a:off x="5641606" y="5742476"/>
            <a:ext cx="825678" cy="825678"/>
          </a:xfrm>
          <a:prstGeom prst="rect">
            <a:avLst/>
          </a:prstGeom>
        </p:spPr>
      </p:pic>
      <p:pic>
        <p:nvPicPr>
          <p:cNvPr id="7" name="Picture 6">
            <a:extLst>
              <a:ext uri="{FF2B5EF4-FFF2-40B4-BE49-F238E27FC236}">
                <a16:creationId xmlns:a16="http://schemas.microsoft.com/office/drawing/2014/main" id="{B480467C-C605-E645-A989-CD67C8AA8865}"/>
              </a:ext>
            </a:extLst>
          </p:cNvPr>
          <p:cNvPicPr>
            <a:picLocks noChangeAspect="1"/>
          </p:cNvPicPr>
          <p:nvPr/>
        </p:nvPicPr>
        <p:blipFill>
          <a:blip r:embed="rId3"/>
          <a:stretch>
            <a:fillRect/>
          </a:stretch>
        </p:blipFill>
        <p:spPr>
          <a:xfrm>
            <a:off x="5645299" y="3016488"/>
            <a:ext cx="825678" cy="825678"/>
          </a:xfrm>
          <a:prstGeom prst="rect">
            <a:avLst/>
          </a:prstGeom>
        </p:spPr>
      </p:pic>
      <p:pic>
        <p:nvPicPr>
          <p:cNvPr id="11" name="Picture 10">
            <a:extLst>
              <a:ext uri="{FF2B5EF4-FFF2-40B4-BE49-F238E27FC236}">
                <a16:creationId xmlns:a16="http://schemas.microsoft.com/office/drawing/2014/main" id="{8C3364AE-C415-4A47-AED5-DEAD801BDE8B}"/>
              </a:ext>
            </a:extLst>
          </p:cNvPr>
          <p:cNvPicPr>
            <a:picLocks noChangeAspect="1"/>
          </p:cNvPicPr>
          <p:nvPr/>
        </p:nvPicPr>
        <p:blipFill>
          <a:blip r:embed="rId4"/>
          <a:stretch>
            <a:fillRect/>
          </a:stretch>
        </p:blipFill>
        <p:spPr>
          <a:xfrm>
            <a:off x="5645298" y="4373095"/>
            <a:ext cx="825679" cy="825679"/>
          </a:xfrm>
          <a:prstGeom prst="rect">
            <a:avLst/>
          </a:prstGeom>
        </p:spPr>
      </p:pic>
      <p:sp>
        <p:nvSpPr>
          <p:cNvPr id="8" name="TextBox 7">
            <a:extLst>
              <a:ext uri="{FF2B5EF4-FFF2-40B4-BE49-F238E27FC236}">
                <a16:creationId xmlns:a16="http://schemas.microsoft.com/office/drawing/2014/main" id="{9DCD7EF1-D420-4910-B521-D86D837AADFA}"/>
              </a:ext>
            </a:extLst>
          </p:cNvPr>
          <p:cNvSpPr txBox="1"/>
          <p:nvPr/>
        </p:nvSpPr>
        <p:spPr>
          <a:xfrm>
            <a:off x="6756400" y="3092292"/>
            <a:ext cx="5151120" cy="3477875"/>
          </a:xfrm>
          <a:prstGeom prst="rect">
            <a:avLst/>
          </a:prstGeom>
          <a:noFill/>
        </p:spPr>
        <p:txBody>
          <a:bodyPr wrap="square" rtlCol="0">
            <a:spAutoFit/>
          </a:bodyPr>
          <a:lstStyle/>
          <a:p>
            <a:r>
              <a:rPr lang="en-US" sz="4400" dirty="0">
                <a:latin typeface="MuseoSans-300"/>
              </a:rPr>
              <a:t>Becky Taylor</a:t>
            </a:r>
          </a:p>
          <a:p>
            <a:endParaRPr lang="en-US" sz="4400" dirty="0">
              <a:latin typeface="MuseoSans-300"/>
            </a:endParaRPr>
          </a:p>
          <a:p>
            <a:r>
              <a:rPr lang="en-US" sz="4400" dirty="0">
                <a:latin typeface="MuseoSans-300"/>
              </a:rPr>
              <a:t>404-402-6110</a:t>
            </a:r>
          </a:p>
          <a:p>
            <a:endParaRPr lang="en-US" sz="4400" dirty="0">
              <a:latin typeface="MuseoSans-300"/>
            </a:endParaRPr>
          </a:p>
          <a:p>
            <a:r>
              <a:rPr lang="en-US" sz="4400" dirty="0">
                <a:latin typeface="MuseoSans-300"/>
              </a:rPr>
              <a:t>btaylor@gacities.com</a:t>
            </a:r>
          </a:p>
        </p:txBody>
      </p:sp>
    </p:spTree>
    <p:extLst>
      <p:ext uri="{BB962C8B-B14F-4D97-AF65-F5344CB8AC3E}">
        <p14:creationId xmlns:p14="http://schemas.microsoft.com/office/powerpoint/2010/main" val="2360855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1115568" y="548640"/>
            <a:ext cx="10168128" cy="1179576"/>
          </a:xfrm>
        </p:spPr>
        <p:txBody>
          <a:bodyPr>
            <a:normAutofit/>
          </a:bodyPr>
          <a:lstStyle/>
          <a:p>
            <a:r>
              <a:rPr lang="en-US" sz="4000" b="1" dirty="0"/>
              <a:t>American Rescue Plan Act - Overview</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03E900C-2E04-6D42-92E1-3E7FE5678618}"/>
              </a:ext>
            </a:extLst>
          </p:cNvPr>
          <p:cNvSpPr>
            <a:spLocks noGrp="1"/>
          </p:cNvSpPr>
          <p:nvPr>
            <p:ph idx="1"/>
          </p:nvPr>
        </p:nvSpPr>
        <p:spPr>
          <a:xfrm>
            <a:off x="566928" y="2221992"/>
            <a:ext cx="11155680" cy="3954971"/>
          </a:xfrm>
        </p:spPr>
        <p:txBody>
          <a:bodyPr>
            <a:normAutofit/>
          </a:bodyPr>
          <a:lstStyle/>
          <a:p>
            <a:r>
              <a:rPr lang="en-US" dirty="0">
                <a:latin typeface="MuseoSans-300"/>
              </a:rPr>
              <a:t>Final allocations for Metropolitan cities (populations over 50k) have been released and they can begin requesting funds.</a:t>
            </a:r>
          </a:p>
          <a:p>
            <a:r>
              <a:rPr lang="en-US" dirty="0">
                <a:latin typeface="MuseoSans-300"/>
              </a:rPr>
              <a:t>Guidance for Non-Entitlement Units of Local Government (populations below 50K), including allocations and receiving instructions, is expected to be released in the coming days.</a:t>
            </a:r>
          </a:p>
          <a:p>
            <a:r>
              <a:rPr lang="en-US" dirty="0">
                <a:latin typeface="MuseoSans-300"/>
              </a:rPr>
              <a:t>Framework for Interim Rule is divided into three categories: </a:t>
            </a:r>
          </a:p>
          <a:p>
            <a:pPr lvl="1"/>
            <a:r>
              <a:rPr lang="en-US" dirty="0">
                <a:latin typeface="MuseoSans-300"/>
              </a:rPr>
              <a:t>non-exclusive lists of allowable expenditures </a:t>
            </a:r>
          </a:p>
          <a:p>
            <a:pPr lvl="1"/>
            <a:r>
              <a:rPr lang="en-US" dirty="0">
                <a:latin typeface="MuseoSans-300"/>
              </a:rPr>
              <a:t>encouraged expenditures</a:t>
            </a:r>
          </a:p>
          <a:p>
            <a:pPr lvl="1"/>
            <a:r>
              <a:rPr lang="en-US" dirty="0">
                <a:latin typeface="MuseoSans-300"/>
              </a:rPr>
              <a:t>prohibited expenditures.</a:t>
            </a:r>
          </a:p>
          <a:p>
            <a:pPr marL="0" indent="0">
              <a:buNone/>
            </a:pPr>
            <a:endParaRPr lang="en-US" dirty="0">
              <a:latin typeface="MuseoSans-300"/>
            </a:endParaRPr>
          </a:p>
        </p:txBody>
      </p:sp>
      <p:pic>
        <p:nvPicPr>
          <p:cNvPr id="9" name="Picture 8">
            <a:extLst>
              <a:ext uri="{FF2B5EF4-FFF2-40B4-BE49-F238E27FC236}">
                <a16:creationId xmlns:a16="http://schemas.microsoft.com/office/drawing/2014/main" id="{9FA74696-CBBD-0849-B8A3-C7D652A5737F}"/>
              </a:ext>
            </a:extLst>
          </p:cNvPr>
          <p:cNvPicPr>
            <a:picLocks noChangeAspect="1"/>
          </p:cNvPicPr>
          <p:nvPr/>
        </p:nvPicPr>
        <p:blipFill>
          <a:blip r:embed="rId2"/>
          <a:stretch>
            <a:fillRect/>
          </a:stretch>
        </p:blipFill>
        <p:spPr>
          <a:xfrm>
            <a:off x="10467848" y="6176963"/>
            <a:ext cx="1724152" cy="727593"/>
          </a:xfrm>
          <a:prstGeom prst="rect">
            <a:avLst/>
          </a:prstGeom>
        </p:spPr>
      </p:pic>
    </p:spTree>
    <p:extLst>
      <p:ext uri="{BB962C8B-B14F-4D97-AF65-F5344CB8AC3E}">
        <p14:creationId xmlns:p14="http://schemas.microsoft.com/office/powerpoint/2010/main" val="1251222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1115568" y="548640"/>
            <a:ext cx="10168128" cy="1179576"/>
          </a:xfrm>
        </p:spPr>
        <p:txBody>
          <a:bodyPr>
            <a:normAutofit/>
          </a:bodyPr>
          <a:lstStyle/>
          <a:p>
            <a:r>
              <a:rPr kumimoji="0" lang="en-US" sz="4000" b="1" i="0" u="none" strike="noStrike" kern="1200" cap="none" spc="0" normalizeH="0" baseline="0" noProof="0" dirty="0">
                <a:ln>
                  <a:noFill/>
                </a:ln>
                <a:solidFill>
                  <a:prstClr val="black"/>
                </a:solidFill>
                <a:effectLst/>
                <a:uLnTx/>
                <a:uFillTx/>
                <a:latin typeface="Calibri Light" panose="020F0302020204030204"/>
                <a:ea typeface="+mj-ea"/>
                <a:cs typeface="+mj-cs"/>
              </a:rPr>
              <a:t>ARPA Fiscal Recovery Funds Guidance Highlights</a:t>
            </a:r>
            <a:endParaRPr lang="en-US" sz="4000" b="1" dirty="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03E900C-2E04-6D42-92E1-3E7FE5678618}"/>
              </a:ext>
            </a:extLst>
          </p:cNvPr>
          <p:cNvSpPr>
            <a:spLocks noGrp="1"/>
          </p:cNvSpPr>
          <p:nvPr>
            <p:ph idx="1"/>
          </p:nvPr>
        </p:nvSpPr>
        <p:spPr>
          <a:xfrm>
            <a:off x="566928" y="2221992"/>
            <a:ext cx="11155680" cy="3954971"/>
          </a:xfrm>
        </p:spPr>
        <p:txBody>
          <a:bodyPr>
            <a:normAutofit lnSpcReduction="10000"/>
          </a:bodyPr>
          <a:lstStyle/>
          <a:p>
            <a:r>
              <a:rPr lang="en-US" dirty="0">
                <a:latin typeface="MuseoSans-300"/>
              </a:rPr>
              <a:t>U.S. Department of Treasury has released:</a:t>
            </a:r>
          </a:p>
          <a:p>
            <a:pPr lvl="1"/>
            <a:r>
              <a:rPr lang="en-US" dirty="0">
                <a:latin typeface="MuseoSans-300"/>
              </a:rPr>
              <a:t>Guidance/</a:t>
            </a:r>
            <a:r>
              <a:rPr lang="en-US" dirty="0">
                <a:latin typeface="MuseoSans-300"/>
                <a:hlinkClick r:id="rId2"/>
              </a:rPr>
              <a:t>Interim Final Rule</a:t>
            </a:r>
            <a:endParaRPr lang="en-US" dirty="0">
              <a:latin typeface="MuseoSans-300"/>
            </a:endParaRPr>
          </a:p>
          <a:p>
            <a:pPr lvl="1"/>
            <a:r>
              <a:rPr lang="en-US" dirty="0">
                <a:latin typeface="MuseoSans-300"/>
                <a:hlinkClick r:id="rId3"/>
              </a:rPr>
              <a:t>Frequently Asked Questions (FAQ)</a:t>
            </a:r>
            <a:endParaRPr lang="en-US" dirty="0">
              <a:latin typeface="MuseoSans-300"/>
            </a:endParaRPr>
          </a:p>
          <a:p>
            <a:pPr lvl="1"/>
            <a:r>
              <a:rPr lang="en-US" dirty="0">
                <a:latin typeface="MuseoSans-300"/>
                <a:hlinkClick r:id="rId4"/>
              </a:rPr>
              <a:t>Allocations</a:t>
            </a:r>
            <a:r>
              <a:rPr lang="en-US" dirty="0">
                <a:latin typeface="MuseoSans-300"/>
              </a:rPr>
              <a:t> for Metropolitan cities (over 50,000 pop. And 14 MSA cities)</a:t>
            </a:r>
          </a:p>
          <a:p>
            <a:pPr lvl="1"/>
            <a:r>
              <a:rPr lang="en-US" dirty="0">
                <a:latin typeface="MuseoSans-300"/>
                <a:hlinkClick r:id="rId5"/>
              </a:rPr>
              <a:t>Opened the Portal</a:t>
            </a:r>
            <a:r>
              <a:rPr lang="en-US" dirty="0">
                <a:latin typeface="MuseoSans-300"/>
              </a:rPr>
              <a:t> for Metropolitan cities (over 50k pop and 14 MSA cities) to apply for funding</a:t>
            </a:r>
          </a:p>
          <a:p>
            <a:r>
              <a:rPr lang="en-US" dirty="0">
                <a:latin typeface="MuseoSans-300"/>
              </a:rPr>
              <a:t>All information and updates can be found on the Treasury ARPA </a:t>
            </a:r>
            <a:r>
              <a:rPr lang="en-US" dirty="0">
                <a:latin typeface="MuseoSans-300"/>
                <a:hlinkClick r:id="rId6"/>
              </a:rPr>
              <a:t>site</a:t>
            </a:r>
            <a:r>
              <a:rPr lang="en-US" dirty="0">
                <a:latin typeface="MuseoSans-300"/>
              </a:rPr>
              <a:t>.</a:t>
            </a:r>
          </a:p>
          <a:p>
            <a:pPr marL="0" indent="0" algn="ctr">
              <a:buNone/>
            </a:pPr>
            <a:endParaRPr lang="en-US" b="1" i="1" u="sng" dirty="0">
              <a:latin typeface="MuseoSans-300"/>
            </a:endParaRPr>
          </a:p>
          <a:p>
            <a:pPr marL="0" indent="0" algn="ctr">
              <a:buNone/>
            </a:pPr>
            <a:r>
              <a:rPr lang="en-US" b="1" i="1" u="sng" dirty="0">
                <a:latin typeface="MuseoSans-300"/>
              </a:rPr>
              <a:t>Many of the points that GMA and NLC advocated for were adopted in the Interim Final Rule.</a:t>
            </a:r>
          </a:p>
        </p:txBody>
      </p:sp>
      <p:pic>
        <p:nvPicPr>
          <p:cNvPr id="9" name="Picture 8">
            <a:extLst>
              <a:ext uri="{FF2B5EF4-FFF2-40B4-BE49-F238E27FC236}">
                <a16:creationId xmlns:a16="http://schemas.microsoft.com/office/drawing/2014/main" id="{9FA74696-CBBD-0849-B8A3-C7D652A5737F}"/>
              </a:ext>
            </a:extLst>
          </p:cNvPr>
          <p:cNvPicPr>
            <a:picLocks noChangeAspect="1"/>
          </p:cNvPicPr>
          <p:nvPr/>
        </p:nvPicPr>
        <p:blipFill>
          <a:blip r:embed="rId7"/>
          <a:stretch>
            <a:fillRect/>
          </a:stretch>
        </p:blipFill>
        <p:spPr>
          <a:xfrm>
            <a:off x="10467848" y="6176963"/>
            <a:ext cx="1724152" cy="727593"/>
          </a:xfrm>
          <a:prstGeom prst="rect">
            <a:avLst/>
          </a:prstGeom>
        </p:spPr>
      </p:pic>
    </p:spTree>
    <p:extLst>
      <p:ext uri="{BB962C8B-B14F-4D97-AF65-F5344CB8AC3E}">
        <p14:creationId xmlns:p14="http://schemas.microsoft.com/office/powerpoint/2010/main" val="3209011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1115568" y="548640"/>
            <a:ext cx="10168128" cy="1179576"/>
          </a:xfrm>
        </p:spPr>
        <p:txBody>
          <a:bodyPr>
            <a:normAutofit/>
          </a:bodyPr>
          <a:lstStyle/>
          <a:p>
            <a:r>
              <a:rPr lang="en-US" sz="4000" b="1" dirty="0"/>
              <a:t>ARPA Fiscal Recovery Funds Guidance Highlights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03E900C-2E04-6D42-92E1-3E7FE5678618}"/>
              </a:ext>
            </a:extLst>
          </p:cNvPr>
          <p:cNvSpPr>
            <a:spLocks noGrp="1"/>
          </p:cNvSpPr>
          <p:nvPr>
            <p:ph idx="1"/>
          </p:nvPr>
        </p:nvSpPr>
        <p:spPr>
          <a:xfrm>
            <a:off x="566928" y="2221992"/>
            <a:ext cx="11155680" cy="3954971"/>
          </a:xfrm>
        </p:spPr>
        <p:txBody>
          <a:bodyPr>
            <a:normAutofit lnSpcReduction="10000"/>
          </a:bodyPr>
          <a:lstStyle/>
          <a:p>
            <a:pPr marL="0" indent="0">
              <a:buNone/>
            </a:pPr>
            <a:r>
              <a:rPr lang="en-US" b="1" dirty="0">
                <a:latin typeface="MuseoSans-300"/>
              </a:rPr>
              <a:t>Framework of Interim Rule</a:t>
            </a:r>
          </a:p>
          <a:p>
            <a:pPr lvl="1"/>
            <a:r>
              <a:rPr lang="en-US" sz="2800" dirty="0">
                <a:latin typeface="MuseoSans-300"/>
              </a:rPr>
              <a:t>Non-exclusive lists of allowable expenditures</a:t>
            </a:r>
          </a:p>
          <a:p>
            <a:pPr lvl="2"/>
            <a:r>
              <a:rPr lang="en-US" sz="2400" dirty="0">
                <a:latin typeface="MuseoSans-300"/>
              </a:rPr>
              <a:t>Categories include intervention for Qualified Census Tracts, public health, direct aid, community &amp; economic development, infrastructure</a:t>
            </a:r>
          </a:p>
          <a:p>
            <a:pPr lvl="1"/>
            <a:r>
              <a:rPr lang="en-US" sz="2800" dirty="0">
                <a:latin typeface="MuseoSans-300"/>
              </a:rPr>
              <a:t>Encouraged Expenditures</a:t>
            </a:r>
          </a:p>
          <a:p>
            <a:pPr lvl="2"/>
            <a:r>
              <a:rPr lang="en-US" sz="2400" dirty="0">
                <a:latin typeface="MuseoSans-300"/>
              </a:rPr>
              <a:t>Categories include addressing racial disparities, inequities, disproportionate harm</a:t>
            </a:r>
          </a:p>
          <a:p>
            <a:pPr lvl="1"/>
            <a:r>
              <a:rPr lang="en-US" sz="2800" dirty="0">
                <a:latin typeface="MuseoSans-300"/>
              </a:rPr>
              <a:t>Prohibited Expenditures</a:t>
            </a:r>
          </a:p>
          <a:p>
            <a:pPr lvl="2"/>
            <a:r>
              <a:rPr lang="en-US" sz="2400" dirty="0">
                <a:latin typeface="MuseoSans-300"/>
              </a:rPr>
              <a:t>Categories include pension funds, legal settlements, federal match requirements</a:t>
            </a:r>
          </a:p>
        </p:txBody>
      </p:sp>
      <p:pic>
        <p:nvPicPr>
          <p:cNvPr id="9" name="Picture 8">
            <a:extLst>
              <a:ext uri="{FF2B5EF4-FFF2-40B4-BE49-F238E27FC236}">
                <a16:creationId xmlns:a16="http://schemas.microsoft.com/office/drawing/2014/main" id="{9FA74696-CBBD-0849-B8A3-C7D652A5737F}"/>
              </a:ext>
            </a:extLst>
          </p:cNvPr>
          <p:cNvPicPr>
            <a:picLocks noChangeAspect="1"/>
          </p:cNvPicPr>
          <p:nvPr/>
        </p:nvPicPr>
        <p:blipFill>
          <a:blip r:embed="rId2"/>
          <a:stretch>
            <a:fillRect/>
          </a:stretch>
        </p:blipFill>
        <p:spPr>
          <a:xfrm>
            <a:off x="10467848" y="6176963"/>
            <a:ext cx="1724152" cy="727593"/>
          </a:xfrm>
          <a:prstGeom prst="rect">
            <a:avLst/>
          </a:prstGeom>
        </p:spPr>
      </p:pic>
    </p:spTree>
    <p:extLst>
      <p:ext uri="{BB962C8B-B14F-4D97-AF65-F5344CB8AC3E}">
        <p14:creationId xmlns:p14="http://schemas.microsoft.com/office/powerpoint/2010/main" val="3221607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1115568" y="548640"/>
            <a:ext cx="10168128" cy="1179576"/>
          </a:xfrm>
        </p:spPr>
        <p:txBody>
          <a:bodyPr>
            <a:normAutofit/>
          </a:bodyPr>
          <a:lstStyle/>
          <a:p>
            <a:r>
              <a:rPr lang="en-US" sz="4000" b="1" dirty="0"/>
              <a:t>ARPA Fiscal Recovery Funds Guidance Highlights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03E900C-2E04-6D42-92E1-3E7FE5678618}"/>
              </a:ext>
            </a:extLst>
          </p:cNvPr>
          <p:cNvSpPr>
            <a:spLocks noGrp="1"/>
          </p:cNvSpPr>
          <p:nvPr>
            <p:ph idx="1"/>
          </p:nvPr>
        </p:nvSpPr>
        <p:spPr>
          <a:xfrm>
            <a:off x="566928" y="2221992"/>
            <a:ext cx="11155680" cy="3954971"/>
          </a:xfrm>
        </p:spPr>
        <p:txBody>
          <a:bodyPr>
            <a:normAutofit/>
          </a:bodyPr>
          <a:lstStyle/>
          <a:p>
            <a:pPr marL="0" indent="0">
              <a:buNone/>
            </a:pPr>
            <a:r>
              <a:rPr lang="en-US" b="1" dirty="0">
                <a:latin typeface="MuseoSans-300"/>
              </a:rPr>
              <a:t>Framework to Assess Eligibility for Projects and Services</a:t>
            </a:r>
          </a:p>
          <a:p>
            <a:pPr marL="914400" lvl="1" indent="-457200">
              <a:buFont typeface="+mj-lt"/>
              <a:buAutoNum type="arabicPeriod"/>
            </a:pPr>
            <a:r>
              <a:rPr lang="en-US" sz="2800" dirty="0">
                <a:latin typeface="MuseoSans-300"/>
              </a:rPr>
              <a:t>Identify the harmful effect of COVID-19 the activity will address </a:t>
            </a:r>
          </a:p>
          <a:p>
            <a:pPr marL="914400" lvl="1" indent="-457200">
              <a:buFont typeface="+mj-lt"/>
              <a:buAutoNum type="arabicPeriod"/>
            </a:pPr>
            <a:r>
              <a:rPr lang="en-US" sz="2800" dirty="0">
                <a:latin typeface="MuseoSans-300"/>
              </a:rPr>
              <a:t>Assess the causal or compounding connection </a:t>
            </a:r>
          </a:p>
          <a:p>
            <a:pPr marL="914400" lvl="1" indent="-457200">
              <a:buFont typeface="+mj-lt"/>
              <a:buAutoNum type="arabicPeriod"/>
            </a:pPr>
            <a:r>
              <a:rPr lang="en-US" sz="2800" dirty="0">
                <a:latin typeface="MuseoSans-300"/>
              </a:rPr>
              <a:t>Assess for disproportionate impact on distressed sectors or populations </a:t>
            </a:r>
          </a:p>
          <a:p>
            <a:pPr marL="914400" lvl="1" indent="-457200">
              <a:buFont typeface="+mj-lt"/>
              <a:buAutoNum type="arabicPeriod"/>
            </a:pPr>
            <a:r>
              <a:rPr lang="en-US" sz="2800" dirty="0">
                <a:latin typeface="MuseoSans-300"/>
              </a:rPr>
              <a:t>Determine how to prove the expense produces the expected outcome</a:t>
            </a:r>
          </a:p>
        </p:txBody>
      </p:sp>
      <p:pic>
        <p:nvPicPr>
          <p:cNvPr id="9" name="Picture 8">
            <a:extLst>
              <a:ext uri="{FF2B5EF4-FFF2-40B4-BE49-F238E27FC236}">
                <a16:creationId xmlns:a16="http://schemas.microsoft.com/office/drawing/2014/main" id="{9FA74696-CBBD-0849-B8A3-C7D652A5737F}"/>
              </a:ext>
            </a:extLst>
          </p:cNvPr>
          <p:cNvPicPr>
            <a:picLocks noChangeAspect="1"/>
          </p:cNvPicPr>
          <p:nvPr/>
        </p:nvPicPr>
        <p:blipFill>
          <a:blip r:embed="rId2"/>
          <a:stretch>
            <a:fillRect/>
          </a:stretch>
        </p:blipFill>
        <p:spPr>
          <a:xfrm>
            <a:off x="10467848" y="6176963"/>
            <a:ext cx="1724152" cy="727593"/>
          </a:xfrm>
          <a:prstGeom prst="rect">
            <a:avLst/>
          </a:prstGeom>
        </p:spPr>
      </p:pic>
    </p:spTree>
    <p:extLst>
      <p:ext uri="{BB962C8B-B14F-4D97-AF65-F5344CB8AC3E}">
        <p14:creationId xmlns:p14="http://schemas.microsoft.com/office/powerpoint/2010/main" val="2052000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1115568" y="548640"/>
            <a:ext cx="10168128" cy="1179576"/>
          </a:xfrm>
        </p:spPr>
        <p:txBody>
          <a:bodyPr>
            <a:normAutofit/>
          </a:bodyPr>
          <a:lstStyle/>
          <a:p>
            <a:r>
              <a:rPr lang="en-US" sz="4000" b="1" dirty="0"/>
              <a:t>ARPA Fiscal Recovery Funds Guidance Highlights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03E900C-2E04-6D42-92E1-3E7FE5678618}"/>
              </a:ext>
            </a:extLst>
          </p:cNvPr>
          <p:cNvSpPr>
            <a:spLocks noGrp="1"/>
          </p:cNvSpPr>
          <p:nvPr>
            <p:ph idx="1"/>
          </p:nvPr>
        </p:nvSpPr>
        <p:spPr>
          <a:xfrm>
            <a:off x="566928" y="2221992"/>
            <a:ext cx="11155680" cy="3954971"/>
          </a:xfrm>
        </p:spPr>
        <p:txBody>
          <a:bodyPr>
            <a:normAutofit/>
          </a:bodyPr>
          <a:lstStyle/>
          <a:p>
            <a:pPr marL="0" indent="0">
              <a:buNone/>
            </a:pPr>
            <a:r>
              <a:rPr lang="en-US" b="1" dirty="0">
                <a:latin typeface="MuseoSans-300"/>
              </a:rPr>
              <a:t>Key Dates to Remember</a:t>
            </a:r>
            <a:endParaRPr lang="en-US" dirty="0">
              <a:latin typeface="MuseoSans-300"/>
            </a:endParaRPr>
          </a:p>
          <a:p>
            <a:r>
              <a:rPr lang="en-US" dirty="0">
                <a:latin typeface="MuseoSans-300"/>
              </a:rPr>
              <a:t>January 27, 2020: effective date of “public health emergency”</a:t>
            </a:r>
          </a:p>
          <a:p>
            <a:r>
              <a:rPr lang="en-US" dirty="0">
                <a:latin typeface="MuseoSans-300"/>
              </a:rPr>
              <a:t>March 3, 2021: “covered period” referenced in eligible uses</a:t>
            </a:r>
          </a:p>
          <a:p>
            <a:r>
              <a:rPr lang="en-US" dirty="0">
                <a:latin typeface="MuseoSans-300"/>
              </a:rPr>
              <a:t>July 16, 2021: comment period closing date for Interim Final Rule</a:t>
            </a:r>
          </a:p>
          <a:p>
            <a:r>
              <a:rPr lang="en-US" dirty="0">
                <a:latin typeface="MuseoSans-300"/>
              </a:rPr>
              <a:t>December 31, 2024: date by which Fiscal Recovery Funds must be incurred/obligated</a:t>
            </a:r>
          </a:p>
          <a:p>
            <a:r>
              <a:rPr lang="en-US" dirty="0">
                <a:latin typeface="MuseoSans-300"/>
              </a:rPr>
              <a:t>December 31, 2026: “period of performance” end date – deadline to complete projects funded by Fiscal Recovery Funds</a:t>
            </a:r>
          </a:p>
          <a:p>
            <a:endParaRPr lang="en-US" dirty="0">
              <a:latin typeface="MuseoSans-300"/>
            </a:endParaRPr>
          </a:p>
        </p:txBody>
      </p:sp>
      <p:pic>
        <p:nvPicPr>
          <p:cNvPr id="9" name="Picture 8">
            <a:extLst>
              <a:ext uri="{FF2B5EF4-FFF2-40B4-BE49-F238E27FC236}">
                <a16:creationId xmlns:a16="http://schemas.microsoft.com/office/drawing/2014/main" id="{9FA74696-CBBD-0849-B8A3-C7D652A5737F}"/>
              </a:ext>
            </a:extLst>
          </p:cNvPr>
          <p:cNvPicPr>
            <a:picLocks noChangeAspect="1"/>
          </p:cNvPicPr>
          <p:nvPr/>
        </p:nvPicPr>
        <p:blipFill>
          <a:blip r:embed="rId2"/>
          <a:stretch>
            <a:fillRect/>
          </a:stretch>
        </p:blipFill>
        <p:spPr>
          <a:xfrm>
            <a:off x="10467848" y="6176963"/>
            <a:ext cx="1724152" cy="727593"/>
          </a:xfrm>
          <a:prstGeom prst="rect">
            <a:avLst/>
          </a:prstGeom>
        </p:spPr>
      </p:pic>
    </p:spTree>
    <p:extLst>
      <p:ext uri="{BB962C8B-B14F-4D97-AF65-F5344CB8AC3E}">
        <p14:creationId xmlns:p14="http://schemas.microsoft.com/office/powerpoint/2010/main" val="657291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1115568" y="548640"/>
            <a:ext cx="10168128" cy="1179576"/>
          </a:xfrm>
        </p:spPr>
        <p:txBody>
          <a:bodyPr>
            <a:normAutofit/>
          </a:bodyPr>
          <a:lstStyle/>
          <a:p>
            <a:r>
              <a:rPr lang="en-US" sz="4000" b="1" dirty="0"/>
              <a:t>Receiving Funds: General Information for Cities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03E900C-2E04-6D42-92E1-3E7FE5678618}"/>
              </a:ext>
            </a:extLst>
          </p:cNvPr>
          <p:cNvSpPr>
            <a:spLocks noGrp="1"/>
          </p:cNvSpPr>
          <p:nvPr>
            <p:ph idx="1"/>
          </p:nvPr>
        </p:nvSpPr>
        <p:spPr>
          <a:xfrm>
            <a:off x="566928" y="2221992"/>
            <a:ext cx="11155680" cy="3954971"/>
          </a:xfrm>
        </p:spPr>
        <p:txBody>
          <a:bodyPr>
            <a:normAutofit fontScale="85000" lnSpcReduction="20000"/>
          </a:bodyPr>
          <a:lstStyle/>
          <a:p>
            <a:pPr>
              <a:lnSpc>
                <a:spcPct val="120000"/>
              </a:lnSpc>
              <a:spcBef>
                <a:spcPts val="0"/>
              </a:spcBef>
            </a:pPr>
            <a:r>
              <a:rPr lang="en-US" sz="2400" b="1" i="1" u="sng" dirty="0">
                <a:latin typeface="MuseoSans-300"/>
              </a:rPr>
              <a:t>Metropolitan cities</a:t>
            </a:r>
            <a:r>
              <a:rPr lang="en-US" sz="2400" b="1" i="1" dirty="0">
                <a:latin typeface="MuseoSans-300"/>
              </a:rPr>
              <a:t> </a:t>
            </a:r>
            <a:r>
              <a:rPr lang="en-US" sz="2400" dirty="0">
                <a:latin typeface="MuseoSans-300"/>
              </a:rPr>
              <a:t>includes all cities with populations over 50,000, including cities that relinquish or defer their status as entitlement cities for CDBG. Cities under 50,000 that qualify and accept annual CDBG grants also appear on the Metro list (14 MSA cities in GA). </a:t>
            </a:r>
            <a:r>
              <a:rPr lang="en-US" sz="2400" b="1" dirty="0">
                <a:latin typeface="MuseoSans-300"/>
              </a:rPr>
              <a:t>In Georgia, there are 23 cities in the Metropolitan category that will obtain funds directly from Treasury.</a:t>
            </a:r>
          </a:p>
          <a:p>
            <a:pPr>
              <a:lnSpc>
                <a:spcPct val="120000"/>
              </a:lnSpc>
              <a:spcBef>
                <a:spcPts val="0"/>
              </a:spcBef>
            </a:pPr>
            <a:r>
              <a:rPr lang="en-US" sz="2400" b="1" i="1" u="sng" dirty="0">
                <a:latin typeface="MuseoSans-300"/>
              </a:rPr>
              <a:t>Non-entitlement Units of Local Governments (NEUs)</a:t>
            </a:r>
            <a:r>
              <a:rPr lang="en-US" sz="2400" b="1" i="1" dirty="0">
                <a:latin typeface="MuseoSans-300"/>
              </a:rPr>
              <a:t> </a:t>
            </a:r>
            <a:r>
              <a:rPr lang="en-US" sz="2400" dirty="0">
                <a:latin typeface="MuseoSans-300"/>
              </a:rPr>
              <a:t>are the remaining municipalities (generally all cities under 50,000 in Georgia). </a:t>
            </a:r>
            <a:r>
              <a:rPr lang="en-US" sz="2400" b="1" dirty="0">
                <a:latin typeface="MuseoSans-300"/>
              </a:rPr>
              <a:t>Most Georgia cities are in the NEU category.</a:t>
            </a:r>
            <a:endParaRPr lang="en-US" sz="2400" dirty="0">
              <a:latin typeface="MuseoSans-300"/>
            </a:endParaRPr>
          </a:p>
          <a:p>
            <a:pPr>
              <a:lnSpc>
                <a:spcPct val="120000"/>
              </a:lnSpc>
              <a:spcBef>
                <a:spcPts val="0"/>
              </a:spcBef>
            </a:pPr>
            <a:r>
              <a:rPr lang="en-US" sz="2400" dirty="0">
                <a:latin typeface="MuseoSans-300"/>
              </a:rPr>
              <a:t>The funds will go out in two tranches. 50% provided beginning in May 2021 and the balance delivered approximately 12 months later.</a:t>
            </a:r>
          </a:p>
          <a:p>
            <a:pPr>
              <a:lnSpc>
                <a:spcPct val="120000"/>
              </a:lnSpc>
              <a:spcBef>
                <a:spcPts val="0"/>
              </a:spcBef>
            </a:pPr>
            <a:r>
              <a:rPr lang="en-US" sz="2400" dirty="0">
                <a:latin typeface="MuseoSans-300"/>
              </a:rPr>
              <a:t>Metropolitan cities may begin applying for the funds through Treasury’s online portal. Metropolitan cities will receive their second round of funds 12 months after they receive their first funds. </a:t>
            </a:r>
          </a:p>
          <a:p>
            <a:pPr>
              <a:lnSpc>
                <a:spcPct val="120000"/>
              </a:lnSpc>
              <a:spcBef>
                <a:spcPts val="0"/>
              </a:spcBef>
            </a:pPr>
            <a:r>
              <a:rPr lang="en-US" sz="2400" dirty="0">
                <a:latin typeface="MuseoSans-300"/>
              </a:rPr>
              <a:t>NEUs will receive their money from their respective states within 30 days of the states receiving the money. NEUs will receive their second payment 12 months after receiving their first payment. </a:t>
            </a:r>
          </a:p>
        </p:txBody>
      </p:sp>
      <p:pic>
        <p:nvPicPr>
          <p:cNvPr id="9" name="Picture 8">
            <a:extLst>
              <a:ext uri="{FF2B5EF4-FFF2-40B4-BE49-F238E27FC236}">
                <a16:creationId xmlns:a16="http://schemas.microsoft.com/office/drawing/2014/main" id="{9FA74696-CBBD-0849-B8A3-C7D652A5737F}"/>
              </a:ext>
            </a:extLst>
          </p:cNvPr>
          <p:cNvPicPr>
            <a:picLocks noChangeAspect="1"/>
          </p:cNvPicPr>
          <p:nvPr/>
        </p:nvPicPr>
        <p:blipFill>
          <a:blip r:embed="rId2"/>
          <a:stretch>
            <a:fillRect/>
          </a:stretch>
        </p:blipFill>
        <p:spPr>
          <a:xfrm>
            <a:off x="10467848" y="6176963"/>
            <a:ext cx="1724152" cy="727593"/>
          </a:xfrm>
          <a:prstGeom prst="rect">
            <a:avLst/>
          </a:prstGeom>
        </p:spPr>
      </p:pic>
    </p:spTree>
    <p:extLst>
      <p:ext uri="{BB962C8B-B14F-4D97-AF65-F5344CB8AC3E}">
        <p14:creationId xmlns:p14="http://schemas.microsoft.com/office/powerpoint/2010/main" val="202145112"/>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6315BF93938E14E9ECDA33378D3D33A" ma:contentTypeVersion="2" ma:contentTypeDescription="Create a new document." ma:contentTypeScope="" ma:versionID="ccd2625993cfd60274babf0c816e3bbb">
  <xsd:schema xmlns:xsd="http://www.w3.org/2001/XMLSchema" xmlns:xs="http://www.w3.org/2001/XMLSchema" xmlns:p="http://schemas.microsoft.com/office/2006/metadata/properties" xmlns:ns2="1fcfd717-ce44-44f8-9282-f3cd0ace598d" targetNamespace="http://schemas.microsoft.com/office/2006/metadata/properties" ma:root="true" ma:fieldsID="857e52c56f05f15e376d0dc5ab5f14ac" ns2:_="">
    <xsd:import namespace="1fcfd717-ce44-44f8-9282-f3cd0ace598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cfd717-ce44-44f8-9282-f3cd0ace59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A8C54B2-E014-45C9-87AC-469BF10FA944}">
  <ds:schemaRefs>
    <ds:schemaRef ds:uri="http://schemas.microsoft.com/sharepoint/v3/contenttype/forms"/>
  </ds:schemaRefs>
</ds:datastoreItem>
</file>

<file path=customXml/itemProps2.xml><?xml version="1.0" encoding="utf-8"?>
<ds:datastoreItem xmlns:ds="http://schemas.openxmlformats.org/officeDocument/2006/customXml" ds:itemID="{7E18BB1A-8AA5-4EAB-8261-953B7B4FF995}">
  <ds:schemaRefs>
    <ds:schemaRef ds:uri="1fcfd717-ce44-44f8-9282-f3cd0ace598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AE81B7B-4674-468A-8BF5-B0EA3682DEF6}">
  <ds:schemaRefs>
    <ds:schemaRef ds:uri="http://purl.org/dc/terms/"/>
    <ds:schemaRef ds:uri="1fcfd717-ce44-44f8-9282-f3cd0ace598d"/>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16850</TotalTime>
  <Words>3638</Words>
  <Application>Microsoft Office PowerPoint</Application>
  <PresentationFormat>Widescreen</PresentationFormat>
  <Paragraphs>249</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Calibri Light</vt:lpstr>
      <vt:lpstr>MuseoSans-300</vt:lpstr>
      <vt:lpstr>Office Theme</vt:lpstr>
      <vt:lpstr>The American Rescue Plan Act</vt:lpstr>
      <vt:lpstr>American Rescue Plan Act - Overview</vt:lpstr>
      <vt:lpstr>American Rescue Plan Act – Georgia State and Local</vt:lpstr>
      <vt:lpstr>American Rescue Plan Act - Overview</vt:lpstr>
      <vt:lpstr>ARPA Fiscal Recovery Funds Guidance Highlights</vt:lpstr>
      <vt:lpstr>ARPA Fiscal Recovery Funds Guidance Highlights</vt:lpstr>
      <vt:lpstr>ARPA Fiscal Recovery Funds Guidance Highlights</vt:lpstr>
      <vt:lpstr>ARPA Fiscal Recovery Funds Guidance Highlights</vt:lpstr>
      <vt:lpstr>Receiving Funds: General Information for Cities</vt:lpstr>
      <vt:lpstr>Georgia Metropolitan Cities Allocations</vt:lpstr>
      <vt:lpstr>Receiving Funds: Metro Cities</vt:lpstr>
      <vt:lpstr>Receiving Funds: Metro Cities</vt:lpstr>
      <vt:lpstr>Receiving Funds: NEU’s</vt:lpstr>
      <vt:lpstr>Georgia NEUs: Office of Planning and Budget</vt:lpstr>
      <vt:lpstr>ARPA – NEUs: OPB Info to Submit</vt:lpstr>
      <vt:lpstr>Eligible Uses</vt:lpstr>
      <vt:lpstr>Eligible Uses: COVID-19 Pandemic Response</vt:lpstr>
      <vt:lpstr>Eligible Uses: COVID-19 Pandemic Response</vt:lpstr>
      <vt:lpstr>Eligible Uses: Workforce/Personnel</vt:lpstr>
      <vt:lpstr>Eligible Uses: Workforce/ Personnel</vt:lpstr>
      <vt:lpstr>Eligible Uses: Necessary Water, Sewer Projects</vt:lpstr>
      <vt:lpstr>Eligible Uses: Necessary Water, Sewer Projects</vt:lpstr>
      <vt:lpstr>Eligible Uses: Broadband</vt:lpstr>
      <vt:lpstr>Eligible Uses: Lost Revenue – Steps to Follow</vt:lpstr>
      <vt:lpstr>Eligible Uses: Lost Revenue</vt:lpstr>
      <vt:lpstr>Eligible Uses: Lost Revenue (NLC Example)</vt:lpstr>
      <vt:lpstr>Ineligible Uses</vt:lpstr>
      <vt:lpstr>Reporting Requirements</vt:lpstr>
      <vt:lpstr>Reporting Requirements</vt:lpstr>
      <vt:lpstr>Reporting Requirements</vt:lpstr>
      <vt:lpstr>Coronavirus State and Local Recovery Fund</vt:lpstr>
      <vt:lpstr>GMA ARP Web Page: www.gacities.com/arpa </vt:lpstr>
      <vt:lpstr>Local Fiscal Recovery Funds: Just one part of ARPA!</vt:lpstr>
      <vt:lpstr>ARPA –Local Fiscal Recovery Funds FAQ</vt:lpstr>
      <vt:lpstr>What’s next?</vt:lpstr>
      <vt:lpstr>ARPA Resources and Updates</vt:lpstr>
      <vt:lpstr>NLC Membership</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GMA Webinar Template</dc:title>
  <dc:creator>w wang</dc:creator>
  <cp:lastModifiedBy>Becky Taylor</cp:lastModifiedBy>
  <cp:revision>238</cp:revision>
  <dcterms:created xsi:type="dcterms:W3CDTF">2020-04-15T21:47:59Z</dcterms:created>
  <dcterms:modified xsi:type="dcterms:W3CDTF">2021-05-19T17:07:30Z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0x01010016315BF93938E14E9ECDA33378D3D33A</vt:lpwstr>
  </property>
</Properties>
</file>