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6" r:id="rId7"/>
    <p:sldId id="267" r:id="rId8"/>
    <p:sldId id="268" r:id="rId9"/>
    <p:sldId id="261" r:id="rId10"/>
    <p:sldId id="262" r:id="rId11"/>
    <p:sldId id="265" r:id="rId12"/>
    <p:sldId id="269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55D29-D31C-4C34-9154-2435A41D85C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DD2AD-3F1E-4DCA-A30B-83982D3E3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8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89DF-0438-4794-88F0-B6C8ECC714D5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8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5A16-96B1-4352-9E1B-CFFD594C514F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7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455B-27EF-437E-90BF-FEF9FFC23AEC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1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E69A-93C0-4409-8390-9714B80B2352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2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E8FF-4210-46CA-9D8B-FE71E4F027B9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7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484-FC7D-4B21-97D1-573995AF31BD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5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FD9E-5025-4A2D-B3D0-755442F0B6AA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5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F55D-BA27-4816-8A9B-A8A892560D5A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4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FB23-9D94-4E07-92D4-A1629761FAF8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7CA0-1084-4982-A578-A5C1259E3FE3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9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EE39-F8F9-490E-9838-BE9A85E22974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0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9A1A5-16A4-4C8F-AAD7-75BC1C649E50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8B59A-1A28-44CD-819F-63370918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9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OVIDReliefITSupport@treasury.go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SLFRF—What Should We Be Doing Right Now?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Georgia Municipal Association</a:t>
            </a:r>
          </a:p>
          <a:p>
            <a:r>
              <a:rPr lang="en-US" dirty="0"/>
              <a:t>March 31,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2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through Treasury Department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Gain Familiarity Now </a:t>
            </a:r>
          </a:p>
          <a:p>
            <a:r>
              <a:rPr lang="en-US" dirty="0"/>
              <a:t>Set an Internal Reporting Deadline 7-10 Days Ahead of 4/30/22 </a:t>
            </a:r>
          </a:p>
          <a:p>
            <a:r>
              <a:rPr lang="en-US" dirty="0"/>
              <a:t>“Get in  the Herd”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067A99-27A6-4B14-9BC9-239957E32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79749"/>
            <a:ext cx="4275298" cy="345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DB7DD-FCE0-4BBE-8503-1612C9AEE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24785"/>
            <a:ext cx="3034179" cy="28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4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through Treasury Department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11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62D1D7-B9B9-4D00-B1FF-3BCBFB2AE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1752600"/>
            <a:ext cx="5358288" cy="2790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151404-BE39-476E-84C7-E0BDC605F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33" y="3428245"/>
            <a:ext cx="5410200" cy="290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0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Portal 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COVIDReliefITSupport@treasury.gov</a:t>
            </a:r>
            <a:endParaRPr lang="en-US" dirty="0"/>
          </a:p>
          <a:p>
            <a:r>
              <a:rPr lang="en-US" dirty="0"/>
              <a:t>In the subject line, include your city’s name and Georgia</a:t>
            </a:r>
          </a:p>
          <a:p>
            <a:r>
              <a:rPr lang="en-US" dirty="0"/>
              <a:t>In the body of the email, include</a:t>
            </a:r>
          </a:p>
          <a:p>
            <a:pPr lvl="1"/>
            <a:r>
              <a:rPr lang="en-US" dirty="0"/>
              <a:t>DUNS</a:t>
            </a:r>
          </a:p>
          <a:p>
            <a:pPr lvl="1"/>
            <a:r>
              <a:rPr lang="en-US" dirty="0"/>
              <a:t>EIN</a:t>
            </a:r>
          </a:p>
          <a:p>
            <a:pPr lvl="1"/>
            <a:r>
              <a:rPr lang="en-US" dirty="0"/>
              <a:t>Clear description of the request/ error</a:t>
            </a:r>
          </a:p>
          <a:p>
            <a:pPr lvl="1"/>
            <a:r>
              <a:rPr lang="en-US" dirty="0"/>
              <a:t>Screenshots of any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5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Single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Triggered by Federal Fund Expenditures &gt; $750,000 During Your Fiscal Year</a:t>
            </a:r>
          </a:p>
          <a:p>
            <a:r>
              <a:rPr lang="en-US" dirty="0"/>
              <a:t>Be Prepared to Create a Schedule of Expenditures for Federal Awards (SEFA)</a:t>
            </a:r>
          </a:p>
          <a:p>
            <a:r>
              <a:rPr lang="en-US" dirty="0"/>
              <a:t>Engage Auditor with Appropriate Qualifications (2 CFR 200.509)</a:t>
            </a:r>
          </a:p>
          <a:p>
            <a:r>
              <a:rPr lang="en-US" dirty="0"/>
              <a:t>Review OMB </a:t>
            </a:r>
            <a:r>
              <a:rPr lang="en-US" u="sng" dirty="0"/>
              <a:t>Compliance Supplement </a:t>
            </a:r>
            <a:r>
              <a:rPr lang="en-US" dirty="0"/>
              <a:t> Addendum #1</a:t>
            </a:r>
          </a:p>
          <a:p>
            <a:r>
              <a:rPr lang="en-US" dirty="0"/>
              <a:t>Record an Audit Reporting Package Submission Deadline (Nine Months After FYE)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12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Possible Public Inquiry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National Media Attention on ARPA Funding</a:t>
            </a:r>
          </a:p>
          <a:p>
            <a:r>
              <a:rPr lang="en-US" dirty="0"/>
              <a:t>Local Press and Citizens Interest</a:t>
            </a:r>
          </a:p>
          <a:p>
            <a:r>
              <a:rPr lang="en-US" dirty="0"/>
              <a:t>Rationale for City Government Actions</a:t>
            </a:r>
          </a:p>
          <a:p>
            <a:pPr marL="0" indent="0">
              <a:buNone/>
            </a:pPr>
            <a:r>
              <a:rPr lang="en-US" dirty="0"/>
              <a:t>--- “Prudent Person” Test</a:t>
            </a:r>
          </a:p>
          <a:p>
            <a:pPr marL="0" indent="0">
              <a:buNone/>
            </a:pPr>
            <a:r>
              <a:rPr lang="en-US" dirty="0"/>
              <a:t>--- Slow and Continuing “Roll Out” of Treasury Department Regulations and Guidance</a:t>
            </a:r>
          </a:p>
          <a:p>
            <a:pPr marL="0" indent="0">
              <a:buNone/>
            </a:pPr>
            <a:r>
              <a:rPr lang="en-US" dirty="0"/>
              <a:t>--- Treasury’s Announced Compliance Posture </a:t>
            </a:r>
          </a:p>
          <a:p>
            <a:pPr marL="0" indent="0">
              <a:buNone/>
            </a:pPr>
            <a:r>
              <a:rPr lang="en-US" dirty="0"/>
              <a:t>-----Relationship Between Compliance with Interim and Final Regulations</a:t>
            </a:r>
          </a:p>
          <a:p>
            <a:pPr marL="0" indent="0">
              <a:buNone/>
            </a:pPr>
            <a:r>
              <a:rPr lang="en-US" dirty="0"/>
              <a:t>--- Statutory Expenditure (Obligation) Deadline: 12/31/24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9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Rely on Primary Source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Treasury Department Grant Agreement Terms and Conditions</a:t>
            </a:r>
          </a:p>
          <a:p>
            <a:r>
              <a:rPr lang="en-US" dirty="0"/>
              <a:t>Treasury Department Interim Final Regulations (31 FR 35, 5/17/21)</a:t>
            </a:r>
          </a:p>
          <a:p>
            <a:r>
              <a:rPr lang="en-US" dirty="0"/>
              <a:t>Treasury Department Final Regulations (31 CFR 35, 1/6/22)</a:t>
            </a:r>
          </a:p>
          <a:p>
            <a:r>
              <a:rPr lang="en-US" dirty="0"/>
              <a:t>Treasury Department Compliance and Reporting Guidance 3.0 (2/28/22)</a:t>
            </a:r>
          </a:p>
          <a:p>
            <a:r>
              <a:rPr lang="en-US" dirty="0"/>
              <a:t>Treasury Department Assistance Listing Number 21.027</a:t>
            </a:r>
          </a:p>
          <a:p>
            <a:r>
              <a:rPr lang="en-US" dirty="0"/>
              <a:t>OMB, </a:t>
            </a:r>
            <a:r>
              <a:rPr lang="en-US" u="sng" dirty="0"/>
              <a:t>Uniform Administrative Requirements, Cost Principles and Audit Requirements </a:t>
            </a:r>
            <a:r>
              <a:rPr lang="en-US" dirty="0"/>
              <a:t>[“The Uniform Guidance”]  (2 CFR 200)</a:t>
            </a:r>
          </a:p>
          <a:p>
            <a:r>
              <a:rPr lang="en-US" dirty="0"/>
              <a:t>OMB, </a:t>
            </a:r>
            <a:r>
              <a:rPr lang="en-US" u="sng" dirty="0"/>
              <a:t>Compliance Supplement 2021 </a:t>
            </a:r>
            <a:r>
              <a:rPr lang="en-US" dirty="0"/>
              <a:t> Addendum No. 1 (12/3/21)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1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Reporting Deadline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Non-entitlement Units (NEU)</a:t>
            </a:r>
          </a:p>
          <a:p>
            <a:pPr>
              <a:buFont typeface="Arial" charset="0"/>
              <a:buChar char="•"/>
            </a:pPr>
            <a:r>
              <a:rPr lang="en-US" dirty="0"/>
              <a:t>Reporting Period from 3/3/21 through 3/31/22</a:t>
            </a:r>
          </a:p>
          <a:p>
            <a:pPr marL="0" indent="0">
              <a:buNone/>
            </a:pPr>
            <a:r>
              <a:rPr lang="en-US" dirty="0"/>
              <a:t>--- Obligations Incurred</a:t>
            </a:r>
          </a:p>
          <a:p>
            <a:pPr marL="0" indent="0">
              <a:buNone/>
            </a:pPr>
            <a:r>
              <a:rPr lang="en-US" dirty="0"/>
              <a:t>--- Disbursements Made</a:t>
            </a:r>
          </a:p>
          <a:p>
            <a:r>
              <a:rPr lang="en-US" dirty="0"/>
              <a:t>Reports: Due on or Before </a:t>
            </a:r>
            <a:r>
              <a:rPr lang="en-US" b="1" dirty="0"/>
              <a:t>Saturday </a:t>
            </a:r>
            <a:r>
              <a:rPr lang="en-US" dirty="0"/>
              <a:t>4/30/22</a:t>
            </a:r>
          </a:p>
          <a:p>
            <a:r>
              <a:rPr lang="en-US" dirty="0"/>
              <a:t>Additional Guidance Due: Treasury User Guide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5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Cash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Cash Depositories</a:t>
            </a:r>
          </a:p>
          <a:p>
            <a:pPr marL="0" indent="0">
              <a:buNone/>
            </a:pPr>
            <a:r>
              <a:rPr lang="en-US" dirty="0"/>
              <a:t>--- Safeguarding--Insured Accounts</a:t>
            </a:r>
          </a:p>
          <a:p>
            <a:pPr marL="0" indent="0">
              <a:buNone/>
            </a:pPr>
            <a:r>
              <a:rPr lang="en-US" dirty="0"/>
              <a:t>--- Interest Bearing Accounts</a:t>
            </a:r>
          </a:p>
          <a:p>
            <a:pPr marL="0" indent="0">
              <a:buNone/>
            </a:pPr>
            <a:r>
              <a:rPr lang="en-US" dirty="0"/>
              <a:t>----- Interest Earned is </a:t>
            </a:r>
            <a:r>
              <a:rPr lang="en-US" b="1" dirty="0"/>
              <a:t>NOT </a:t>
            </a:r>
            <a:r>
              <a:rPr lang="en-US" dirty="0"/>
              <a:t>Subject to Normal Federal Grant Refunding Policy in 2 CFR 200.305(b)</a:t>
            </a:r>
          </a:p>
          <a:p>
            <a:pPr marL="0" indent="0">
              <a:buNone/>
            </a:pPr>
            <a:r>
              <a:rPr lang="en-US" dirty="0"/>
              <a:t>----- May Be Used for Any Purpose Authorized for Use of “Own Source Revenue”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1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SLFRF Account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Determine Applicable Expense Categories for Obligations Already Incurred and Disbursements Made</a:t>
            </a:r>
          </a:p>
          <a:p>
            <a:pPr marL="0" indent="0">
              <a:buNone/>
            </a:pPr>
            <a:r>
              <a:rPr lang="en-US" dirty="0"/>
              <a:t>--- Appendix A, Treasury Compliance and Reporting Guidance</a:t>
            </a:r>
          </a:p>
          <a:p>
            <a:pPr>
              <a:buFont typeface="Arial" charset="0"/>
              <a:buChar char="•"/>
            </a:pPr>
            <a:r>
              <a:rPr lang="en-US" dirty="0"/>
              <a:t>Review Federal Cost Principles to Determine Cost Allowability</a:t>
            </a:r>
          </a:p>
          <a:p>
            <a:pPr marL="0" indent="0">
              <a:buNone/>
            </a:pPr>
            <a:r>
              <a:rPr lang="en-US" dirty="0"/>
              <a:t>--- 2 CFR 200, Subpart E</a:t>
            </a:r>
          </a:p>
          <a:p>
            <a:pPr>
              <a:buFont typeface="Arial" charset="0"/>
              <a:buChar char="•"/>
            </a:pPr>
            <a:r>
              <a:rPr lang="en-US" dirty="0"/>
              <a:t>“Scrub” Charges for Ineligible Activities and Unallowable Costs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1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C2D12B-C834-4A27-B4C8-E281ABF3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8273"/>
            <a:ext cx="3693443" cy="5639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3F3DAB-03AB-43EF-A41F-86E8C67A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41" y="1417638"/>
            <a:ext cx="3532220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0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FECC6-6EBA-4ED1-89AB-2DC8CAACC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8708"/>
            <a:ext cx="3683769" cy="564929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627CF0F-6E13-4FE2-B381-00DBCC719588}"/>
              </a:ext>
            </a:extLst>
          </p:cNvPr>
          <p:cNvSpPr/>
          <p:nvPr/>
        </p:nvSpPr>
        <p:spPr>
          <a:xfrm rot="10800000">
            <a:off x="3988569" y="5029200"/>
            <a:ext cx="81203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5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Revenue Replacement Expenditure Category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Standard Allowance Election</a:t>
            </a:r>
          </a:p>
          <a:p>
            <a:pPr marL="0" indent="0">
              <a:buNone/>
            </a:pPr>
            <a:r>
              <a:rPr lang="en-US" dirty="0"/>
              <a:t>--- one-time election to use up to $10 million, not to exceed the award allocation, to spend on government services during the period </a:t>
            </a:r>
            <a:r>
              <a:rPr lang="en-US"/>
              <a:t>of performance (3/3/21-12/31/24)</a:t>
            </a:r>
            <a:endParaRPr lang="en-US" dirty="0"/>
          </a:p>
          <a:p>
            <a:r>
              <a:rPr lang="en-US" dirty="0"/>
              <a:t>Use of Allocated Amount for Permitted Government Services or for Eligible SLFRF Uses (31 CFR 35.6)</a:t>
            </a:r>
          </a:p>
          <a:p>
            <a:r>
              <a:rPr lang="en-US" dirty="0"/>
              <a:t>Reporting Permitted in the Revenue Loss Expenditure Category</a:t>
            </a:r>
          </a:p>
          <a:p>
            <a:r>
              <a:rPr lang="en-US" dirty="0"/>
              <a:t>Expenditure Governed by OMB’s Uniform Guidance (2 CFR 200) As Implemented by The Treasury Department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2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Document Project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Reporting Data Elements</a:t>
            </a:r>
          </a:p>
          <a:p>
            <a:pPr marL="0" indent="0">
              <a:buNone/>
            </a:pPr>
            <a:r>
              <a:rPr lang="en-US" dirty="0"/>
              <a:t>--- Financial</a:t>
            </a:r>
          </a:p>
          <a:p>
            <a:pPr>
              <a:buFont typeface="Arial" charset="0"/>
              <a:buChar char="•"/>
            </a:pPr>
            <a:r>
              <a:rPr lang="en-US" dirty="0"/>
              <a:t>Narrative Project and Program Descriptions</a:t>
            </a:r>
          </a:p>
          <a:p>
            <a:pPr marL="0" indent="0">
              <a:buNone/>
            </a:pPr>
            <a:r>
              <a:rPr lang="en-US" dirty="0"/>
              <a:t>--- Transfers to Other Parties</a:t>
            </a:r>
          </a:p>
          <a:p>
            <a:pPr marL="0" indent="0">
              <a:buNone/>
            </a:pPr>
            <a:r>
              <a:rPr lang="en-US" dirty="0"/>
              <a:t>----- Subawards (Subgrants)</a:t>
            </a:r>
          </a:p>
          <a:p>
            <a:pPr marL="0" indent="0">
              <a:buNone/>
            </a:pPr>
            <a:r>
              <a:rPr lang="en-US" dirty="0"/>
              <a:t>----- Purchase Contracts</a:t>
            </a:r>
          </a:p>
          <a:p>
            <a:pPr marL="0" indent="0">
              <a:buNone/>
            </a:pPr>
            <a:r>
              <a:rPr lang="en-US" dirty="0"/>
              <a:t>----- Payments to Program Beneficiaries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B59A-1A28-44CD-819F-63370918E5E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32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560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SLFRF—What Should We Be Doing Right Now?</vt:lpstr>
      <vt:lpstr>Rely on Primary Source Guidance</vt:lpstr>
      <vt:lpstr>Prepare for Reporting Deadline</vt:lpstr>
      <vt:lpstr>Continuing Cash Management</vt:lpstr>
      <vt:lpstr>Prepare SLFRF Account Summary </vt:lpstr>
      <vt:lpstr>Appendix 1</vt:lpstr>
      <vt:lpstr>Appendix 1</vt:lpstr>
      <vt:lpstr>Revenue Replacement Expenditure Category </vt:lpstr>
      <vt:lpstr>Further Document Project Activities</vt:lpstr>
      <vt:lpstr>Report through Treasury Department Portal</vt:lpstr>
      <vt:lpstr>Report through Treasury Department Portal</vt:lpstr>
      <vt:lpstr>Portal Troubleshooting</vt:lpstr>
      <vt:lpstr>Prepare for Single Audit</vt:lpstr>
      <vt:lpstr>Prepare for Possible Public Inquiry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SLFRF—What Should We Be Doing Right Now?</dc:title>
  <dc:creator>Robert</dc:creator>
  <cp:lastModifiedBy>Becky Taylor</cp:lastModifiedBy>
  <cp:revision>13</cp:revision>
  <dcterms:created xsi:type="dcterms:W3CDTF">2022-03-30T14:36:41Z</dcterms:created>
  <dcterms:modified xsi:type="dcterms:W3CDTF">2022-03-31T15:59:12Z</dcterms:modified>
</cp:coreProperties>
</file>